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vml" ContentType="application/vnd.openxmlformats-officedocument.vmlDrawing"/>
  <Default Extension="doc" ContentType="application/msword"/>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76"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552"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E791FB79-60E6-44A7-AFE1-967EA5B3CF7F}" type="datetimeFigureOut">
              <a:rPr lang="ru-RU" smtClean="0"/>
              <a:pPr/>
              <a:t>07.06.2018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AC59441-7377-4922-9EBA-7EC5DBAA78CA}"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E791FB79-60E6-44A7-AFE1-967EA5B3CF7F}" type="datetimeFigureOut">
              <a:rPr lang="ru-RU" smtClean="0"/>
              <a:pPr/>
              <a:t>07.06.2018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AC59441-7377-4922-9EBA-7EC5DBAA78CA}"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E791FB79-60E6-44A7-AFE1-967EA5B3CF7F}" type="datetimeFigureOut">
              <a:rPr lang="ru-RU" smtClean="0"/>
              <a:pPr/>
              <a:t>07.06.2018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AC59441-7377-4922-9EBA-7EC5DBAA78CA}"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E791FB79-60E6-44A7-AFE1-967EA5B3CF7F}" type="datetimeFigureOut">
              <a:rPr lang="ru-RU" smtClean="0"/>
              <a:pPr/>
              <a:t>07.06.2018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AC59441-7377-4922-9EBA-7EC5DBAA78CA}"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E791FB79-60E6-44A7-AFE1-967EA5B3CF7F}" type="datetimeFigureOut">
              <a:rPr lang="ru-RU" smtClean="0"/>
              <a:pPr/>
              <a:t>07.06.2018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AC59441-7377-4922-9EBA-7EC5DBAA78CA}"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E791FB79-60E6-44A7-AFE1-967EA5B3CF7F}" type="datetimeFigureOut">
              <a:rPr lang="ru-RU" smtClean="0"/>
              <a:pPr/>
              <a:t>07.06.2018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1AC59441-7377-4922-9EBA-7EC5DBAA78CA}"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E791FB79-60E6-44A7-AFE1-967EA5B3CF7F}" type="datetimeFigureOut">
              <a:rPr lang="ru-RU" smtClean="0"/>
              <a:pPr/>
              <a:t>07.06.2018</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1AC59441-7377-4922-9EBA-7EC5DBAA78CA}"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E791FB79-60E6-44A7-AFE1-967EA5B3CF7F}" type="datetimeFigureOut">
              <a:rPr lang="ru-RU" smtClean="0"/>
              <a:pPr/>
              <a:t>07.06.2018</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1AC59441-7377-4922-9EBA-7EC5DBAA78CA}"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E791FB79-60E6-44A7-AFE1-967EA5B3CF7F}" type="datetimeFigureOut">
              <a:rPr lang="ru-RU" smtClean="0"/>
              <a:pPr/>
              <a:t>07.06.2018</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1AC59441-7377-4922-9EBA-7EC5DBAA78CA}"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E791FB79-60E6-44A7-AFE1-967EA5B3CF7F}" type="datetimeFigureOut">
              <a:rPr lang="ru-RU" smtClean="0"/>
              <a:pPr/>
              <a:t>07.06.2018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1AC59441-7377-4922-9EBA-7EC5DBAA78CA}"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E791FB79-60E6-44A7-AFE1-967EA5B3CF7F}" type="datetimeFigureOut">
              <a:rPr lang="ru-RU" smtClean="0"/>
              <a:pPr/>
              <a:t>07.06.2018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1AC59441-7377-4922-9EBA-7EC5DBAA78CA}"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791FB79-60E6-44A7-AFE1-967EA5B3CF7F}" type="datetimeFigureOut">
              <a:rPr lang="ru-RU" smtClean="0"/>
              <a:pPr/>
              <a:t>07.06.2018</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AC59441-7377-4922-9EBA-7EC5DBAA78CA}"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_________Microsoft_Office_Word_97_-_20031.doc"/><Relationship Id="rId2" Type="http://schemas.openxmlformats.org/officeDocument/2006/relationships/slideLayout" Target="../slideLayouts/slideLayout2.xml"/><Relationship Id="rId1" Type="http://schemas.openxmlformats.org/officeDocument/2006/relationships/vmlDrawing" Target="../drawings/vmlDrawing3.vml"/></Relationships>
</file>

<file path=ppt/slides/_rels/slide1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package" Target="../embeddings/_________Microsoft_Office_Word1.docx"/><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5.xml.rels><?xml version="1.0" encoding="UTF-8" standalone="yes"?>
<Relationships xmlns="http://schemas.openxmlformats.org/package/2006/relationships"><Relationship Id="rId3" Type="http://schemas.openxmlformats.org/officeDocument/2006/relationships/package" Target="../embeddings/_________Microsoft_Office_Word2.docx"/><Relationship Id="rId2" Type="http://schemas.openxmlformats.org/officeDocument/2006/relationships/slideLayout" Target="../slideLayouts/slideLayout2.xml"/><Relationship Id="rId1" Type="http://schemas.openxmlformats.org/officeDocument/2006/relationships/vmlDrawing" Target="../drawings/vmlDrawing2.v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1"/>
            <a:ext cx="7772400" cy="1071546"/>
          </a:xfrm>
        </p:spPr>
        <p:txBody>
          <a:bodyPr/>
          <a:lstStyle/>
          <a:p>
            <a:r>
              <a:rPr lang="ru-RU" b="1" dirty="0" smtClean="0">
                <a:solidFill>
                  <a:schemeClr val="accent2">
                    <a:lumMod val="75000"/>
                  </a:schemeClr>
                </a:solidFill>
                <a:effectLst>
                  <a:outerShdw blurRad="38100" dist="38100" dir="2700000" algn="tl">
                    <a:srgbClr val="000000">
                      <a:alpha val="43137"/>
                    </a:srgbClr>
                  </a:outerShdw>
                </a:effectLst>
              </a:rPr>
              <a:t>Дисциплина труда</a:t>
            </a:r>
            <a:endParaRPr lang="ru-RU" b="1" dirty="0">
              <a:solidFill>
                <a:schemeClr val="accent2">
                  <a:lumMod val="75000"/>
                </a:schemeClr>
              </a:solidFill>
              <a:effectLst>
                <a:outerShdw blurRad="38100" dist="38100" dir="2700000" algn="tl">
                  <a:srgbClr val="000000">
                    <a:alpha val="43137"/>
                  </a:srgbClr>
                </a:outerShdw>
              </a:effectLst>
            </a:endParaRPr>
          </a:p>
        </p:txBody>
      </p:sp>
      <p:sp>
        <p:nvSpPr>
          <p:cNvPr id="3" name="Подзаголовок 2"/>
          <p:cNvSpPr>
            <a:spLocks noGrp="1"/>
          </p:cNvSpPr>
          <p:nvPr>
            <p:ph type="subTitle" idx="1"/>
          </p:nvPr>
        </p:nvSpPr>
        <p:spPr>
          <a:xfrm>
            <a:off x="714348" y="1000108"/>
            <a:ext cx="7643866" cy="4143404"/>
          </a:xfrm>
        </p:spPr>
        <p:txBody>
          <a:bodyPr>
            <a:normAutofit fontScale="62500" lnSpcReduction="20000"/>
          </a:bodyPr>
          <a:lstStyle/>
          <a:p>
            <a:r>
              <a:rPr lang="ru-RU" dirty="0">
                <a:solidFill>
                  <a:schemeClr val="tx1"/>
                </a:solidFill>
              </a:rPr>
              <a:t>Работодатель обязан в соответствии с трудовым законодательством и иными нормативными правовыми актами, содержащими нормы трудового права, коллективным договором, соглашениями, локальными нормативными актами, трудовым договором создавать условия, необходимые для соблюдения работниками дисциплины труда</a:t>
            </a:r>
            <a:r>
              <a:rPr lang="ru-RU" dirty="0" smtClean="0">
                <a:solidFill>
                  <a:schemeClr val="tx1"/>
                </a:solidFill>
              </a:rPr>
              <a:t>. (ч. 2 ст. 189 ТК РФ)</a:t>
            </a:r>
          </a:p>
          <a:p>
            <a:r>
              <a:rPr lang="ru-RU" dirty="0">
                <a:solidFill>
                  <a:schemeClr val="tx1"/>
                </a:solidFill>
              </a:rPr>
              <a:t>В силу заключенного с работником трудового договора работодатель вправе требовать от работников четкого и быстрого исполнения как </a:t>
            </a:r>
            <a:r>
              <a:rPr lang="ru-RU" dirty="0" smtClean="0">
                <a:solidFill>
                  <a:schemeClr val="tx1"/>
                </a:solidFill>
              </a:rPr>
              <a:t>утвержденных </a:t>
            </a:r>
            <a:r>
              <a:rPr lang="ru-RU" dirty="0">
                <a:solidFill>
                  <a:schemeClr val="tx1"/>
                </a:solidFill>
              </a:rPr>
              <a:t>работодателем локальных нормативных актов, так и возложенных на работников трудовым договором обязанностей</a:t>
            </a:r>
            <a:r>
              <a:rPr lang="ru-RU" dirty="0" smtClean="0">
                <a:solidFill>
                  <a:schemeClr val="tx1"/>
                </a:solidFill>
              </a:rPr>
              <a:t>.</a:t>
            </a:r>
          </a:p>
          <a:p>
            <a:r>
              <a:rPr lang="ru-RU" dirty="0">
                <a:solidFill>
                  <a:schemeClr val="tx1"/>
                </a:solidFill>
              </a:rPr>
              <a:t>Правовыми средствами обеспечения дисциплины труда являются:</a:t>
            </a:r>
          </a:p>
          <a:p>
            <a:pPr lvl="0"/>
            <a:r>
              <a:rPr lang="ru-RU" dirty="0">
                <a:solidFill>
                  <a:schemeClr val="tx1"/>
                </a:solidFill>
              </a:rPr>
              <a:t>поощрения работника за труд;</a:t>
            </a:r>
          </a:p>
          <a:p>
            <a:pPr lvl="0"/>
            <a:r>
              <a:rPr lang="ru-RU" dirty="0">
                <a:solidFill>
                  <a:schemeClr val="tx1"/>
                </a:solidFill>
              </a:rPr>
              <a:t>дисциплинарные взыскания.</a:t>
            </a:r>
          </a:p>
          <a:p>
            <a:endParaRPr lang="ru-RU" dirty="0"/>
          </a:p>
          <a:p>
            <a:endParaRPr lang="ru-RU" dirty="0"/>
          </a:p>
        </p:txBody>
      </p:sp>
      <p:pic>
        <p:nvPicPr>
          <p:cNvPr id="3073" name="Picture 1" descr="H:\Кадр.делопроизводство\clipart_of_27045_smjpg_2.jpg"/>
          <p:cNvPicPr>
            <a:picLocks noChangeAspect="1" noChangeArrowheads="1"/>
          </p:cNvPicPr>
          <p:nvPr/>
        </p:nvPicPr>
        <p:blipFill>
          <a:blip r:embed="rId2" cstate="print"/>
          <a:srcRect/>
          <a:stretch>
            <a:fillRect/>
          </a:stretch>
        </p:blipFill>
        <p:spPr bwMode="auto">
          <a:xfrm>
            <a:off x="2483767" y="4869160"/>
            <a:ext cx="4360377" cy="1988840"/>
          </a:xfrm>
          <a:prstGeom prst="rect">
            <a:avLst/>
          </a:prstGeom>
          <a:noFill/>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654164"/>
          </a:xfrm>
        </p:spPr>
        <p:txBody>
          <a:bodyPr>
            <a:normAutofit fontScale="90000"/>
          </a:bodyPr>
          <a:lstStyle/>
          <a:p>
            <a:r>
              <a:rPr lang="ru-RU" sz="3300" b="1" dirty="0" smtClean="0">
                <a:solidFill>
                  <a:schemeClr val="accent2">
                    <a:lumMod val="75000"/>
                  </a:schemeClr>
                </a:solidFill>
                <a:effectLst>
                  <a:outerShdw blurRad="38100" dist="38100" dir="2700000" algn="tl">
                    <a:srgbClr val="000000">
                      <a:alpha val="43137"/>
                    </a:srgbClr>
                  </a:outerShdw>
                </a:effectLst>
              </a:rPr>
              <a:t>До применения дисциплинарного взыскания работодатель должен затребовать от работника письменное объяснение</a:t>
            </a:r>
            <a:r>
              <a:rPr lang="ru-RU" dirty="0" smtClean="0"/>
              <a:t/>
            </a:r>
            <a:br>
              <a:rPr lang="ru-RU" dirty="0" smtClean="0"/>
            </a:br>
            <a:endParaRPr lang="ru-RU" dirty="0"/>
          </a:p>
        </p:txBody>
      </p:sp>
      <p:sp>
        <p:nvSpPr>
          <p:cNvPr id="3" name="Содержимое 2"/>
          <p:cNvSpPr>
            <a:spLocks noGrp="1"/>
          </p:cNvSpPr>
          <p:nvPr>
            <p:ph idx="1"/>
          </p:nvPr>
        </p:nvSpPr>
        <p:spPr>
          <a:xfrm>
            <a:off x="285720" y="1571612"/>
            <a:ext cx="3214710" cy="5143536"/>
          </a:xfrm>
        </p:spPr>
        <p:txBody>
          <a:bodyPr>
            <a:normAutofit fontScale="55000" lnSpcReduction="20000"/>
          </a:bodyPr>
          <a:lstStyle/>
          <a:p>
            <a:pPr marL="514350" indent="-514350">
              <a:buNone/>
            </a:pPr>
            <a:r>
              <a:rPr lang="ru-RU" dirty="0" smtClean="0"/>
              <a:t>Направляем работнику письменное уведомление дать объяснение</a:t>
            </a:r>
          </a:p>
          <a:p>
            <a:r>
              <a:rPr lang="ru-RU" dirty="0" smtClean="0"/>
              <a:t>Вручить уведомление о необходимости дать письменное объяснение работнику под роспись </a:t>
            </a:r>
          </a:p>
          <a:p>
            <a:r>
              <a:rPr lang="ru-RU" dirty="0" smtClean="0"/>
              <a:t>Составить акт о том, что работник ознакомлен с содержанием уведомления, но от получения его под роспись отказался</a:t>
            </a:r>
          </a:p>
          <a:p>
            <a:pPr>
              <a:buNone/>
            </a:pPr>
            <a:r>
              <a:rPr lang="ru-RU" dirty="0" smtClean="0"/>
              <a:t>Работник должен предоставить письменное объяснение </a:t>
            </a:r>
            <a:r>
              <a:rPr lang="ru-RU" i="1" dirty="0" smtClean="0"/>
              <a:t>в течение двух рабочих дней </a:t>
            </a:r>
            <a:r>
              <a:rPr lang="ru-RU" dirty="0" smtClean="0"/>
              <a:t>с момента получения работником уведомления (ознакомления с его содержанием).</a:t>
            </a:r>
          </a:p>
          <a:p>
            <a:pPr>
              <a:buNone/>
            </a:pPr>
            <a:endParaRPr lang="ru-RU" dirty="0"/>
          </a:p>
        </p:txBody>
      </p:sp>
      <p:graphicFrame>
        <p:nvGraphicFramePr>
          <p:cNvPr id="17410" name="Object 2"/>
          <p:cNvGraphicFramePr>
            <a:graphicFrameLocks noChangeAspect="1"/>
          </p:cNvGraphicFramePr>
          <p:nvPr/>
        </p:nvGraphicFramePr>
        <p:xfrm>
          <a:off x="3714744" y="1571612"/>
          <a:ext cx="5126037" cy="5286388"/>
        </p:xfrm>
        <a:graphic>
          <a:graphicData uri="http://schemas.openxmlformats.org/presentationml/2006/ole">
            <p:oleObj spid="_x0000_s3074" name="Document" r:id="rId3" imgW="5126796" imgH="4962406" progId="Word.Document.8">
              <p:embed/>
            </p:oleObj>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642918"/>
            <a:ext cx="8229600" cy="5483245"/>
          </a:xfrm>
        </p:spPr>
        <p:txBody>
          <a:bodyPr>
            <a:normAutofit fontScale="85000" lnSpcReduction="10000"/>
          </a:bodyPr>
          <a:lstStyle/>
          <a:p>
            <a:pPr>
              <a:buNone/>
            </a:pPr>
            <a:r>
              <a:rPr lang="ru-RU" dirty="0" smtClean="0"/>
              <a:t>В статье 194 ТК РФ воспроизведен существующий порядок </a:t>
            </a:r>
            <a:r>
              <a:rPr lang="ru-RU" b="1" dirty="0" smtClean="0">
                <a:solidFill>
                  <a:schemeClr val="tx2">
                    <a:lumMod val="75000"/>
                  </a:schemeClr>
                </a:solidFill>
              </a:rPr>
              <a:t>снятия дисциплинарного взыскания</a:t>
            </a:r>
            <a:r>
              <a:rPr lang="ru-RU" dirty="0" smtClean="0"/>
              <a:t>:</a:t>
            </a:r>
          </a:p>
          <a:p>
            <a:pPr>
              <a:buNone/>
            </a:pPr>
            <a:r>
              <a:rPr lang="ru-RU" dirty="0" smtClean="0"/>
              <a:t>1.	Если </a:t>
            </a:r>
            <a:r>
              <a:rPr lang="ru-RU" i="1" dirty="0" smtClean="0"/>
              <a:t>в течение года </a:t>
            </a:r>
            <a:r>
              <a:rPr lang="ru-RU" dirty="0" smtClean="0"/>
              <a:t>со дня применения дисциплинарного взыскания работник не будет подвергнут новому дисциплинарному взысканию, то он считается не имеющим такового (ч. 1 ст. 194 ТК РФ).</a:t>
            </a:r>
          </a:p>
          <a:p>
            <a:pPr>
              <a:buNone/>
            </a:pPr>
            <a:r>
              <a:rPr lang="ru-RU" dirty="0" smtClean="0"/>
              <a:t>2.	</a:t>
            </a:r>
            <a:r>
              <a:rPr lang="ru-RU" i="1" dirty="0" smtClean="0"/>
              <a:t>До истечения года </a:t>
            </a:r>
            <a:r>
              <a:rPr lang="ru-RU" dirty="0" smtClean="0"/>
              <a:t>со дня применения взыскания оно может быть снято с работника по инициативе работодателя, просьбе самого работника,</a:t>
            </a:r>
            <a:br>
              <a:rPr lang="ru-RU" dirty="0" smtClean="0"/>
            </a:br>
            <a:r>
              <a:rPr lang="ru-RU" dirty="0" smtClean="0"/>
              <a:t>ходатайству его непосредственного руководителя или представительного  органа работников (ч. 2 ст. 194 ТК РФ).</a:t>
            </a:r>
          </a:p>
          <a:p>
            <a:endParaRPr lang="ru-RU" dirty="0"/>
          </a:p>
        </p:txBody>
      </p:sp>
      <p:pic>
        <p:nvPicPr>
          <p:cNvPr id="23554" name="Picture 2" descr="H:\Кадр.делопроизводство\x_8bae5446.jpg"/>
          <p:cNvPicPr>
            <a:picLocks noChangeAspect="1" noChangeArrowheads="1"/>
          </p:cNvPicPr>
          <p:nvPr/>
        </p:nvPicPr>
        <p:blipFill>
          <a:blip r:embed="rId2" cstate="print"/>
          <a:srcRect/>
          <a:stretch>
            <a:fillRect/>
          </a:stretch>
        </p:blipFill>
        <p:spPr bwMode="auto">
          <a:xfrm>
            <a:off x="3500430" y="5357826"/>
            <a:ext cx="4500594" cy="1258881"/>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582726"/>
          </a:xfrm>
        </p:spPr>
        <p:txBody>
          <a:bodyPr>
            <a:normAutofit fontScale="90000"/>
          </a:bodyPr>
          <a:lstStyle/>
          <a:p>
            <a:r>
              <a:rPr lang="ru-RU" sz="2700" b="1" dirty="0" smtClean="0">
                <a:solidFill>
                  <a:schemeClr val="accent2">
                    <a:lumMod val="75000"/>
                  </a:schemeClr>
                </a:solidFill>
                <a:effectLst>
                  <a:outerShdw blurRad="38100" dist="38100" dir="2700000" algn="tl">
                    <a:srgbClr val="000000">
                      <a:alpha val="43137"/>
                    </a:srgbClr>
                  </a:outerShdw>
                </a:effectLst>
              </a:rPr>
              <a:t>Прекращение трудового договора в связи с неоднократным неисполнением работником без уважительных причин трудовых обязанностей, если он имеет дисциплинарное взыскание   (п. 5 ч. 1 ст. 81 ТК РФ)</a:t>
            </a:r>
            <a:r>
              <a:rPr lang="ru-RU" dirty="0" smtClean="0"/>
              <a:t/>
            </a:r>
            <a:br>
              <a:rPr lang="ru-RU" dirty="0" smtClean="0"/>
            </a:br>
            <a:endParaRPr lang="ru-RU" dirty="0"/>
          </a:p>
        </p:txBody>
      </p:sp>
      <p:sp>
        <p:nvSpPr>
          <p:cNvPr id="3" name="Содержимое 2"/>
          <p:cNvSpPr>
            <a:spLocks noGrp="1"/>
          </p:cNvSpPr>
          <p:nvPr>
            <p:ph idx="1"/>
          </p:nvPr>
        </p:nvSpPr>
        <p:spPr>
          <a:xfrm>
            <a:off x="214282" y="1785926"/>
            <a:ext cx="8643998" cy="5072074"/>
          </a:xfrm>
        </p:spPr>
        <p:txBody>
          <a:bodyPr>
            <a:normAutofit fontScale="47500" lnSpcReduction="20000"/>
          </a:bodyPr>
          <a:lstStyle/>
          <a:p>
            <a:pPr>
              <a:buNone/>
            </a:pPr>
            <a:r>
              <a:rPr lang="ru-RU" sz="3800" dirty="0" smtClean="0"/>
              <a:t>Применяется в случае увольнения работника за неоднократное, т.е. за повторное, неисполнение трудовых обязанностей. (п.33 постановления Пленума Верховного суда от 17.03.2004г. №2)</a:t>
            </a:r>
          </a:p>
          <a:p>
            <a:pPr>
              <a:buNone/>
            </a:pPr>
            <a:r>
              <a:rPr lang="ru-RU" sz="3800" dirty="0" smtClean="0"/>
              <a:t>Это основание увольнения может применяться как в случае совершения нескольких различных дисциплинарных проступков, так и повторного проступка.</a:t>
            </a:r>
          </a:p>
          <a:p>
            <a:pPr lvl="0">
              <a:buNone/>
            </a:pPr>
            <a:r>
              <a:rPr lang="ru-RU" sz="3800" dirty="0" smtClean="0"/>
              <a:t>1. Отсутствие работника без уважительных причин на работе либо рабочем месте менее четырех часов подряд. При этом если в трудовом договоре либо локальном нормативном акте работодателя не оговорено конкретное рабочее место этого работника, то в случае возникновения спора по вопросу о том, где работник обязан находиться при исполнении своих трудовых обязанностей, следует исходить из того, что в силу ч. 6 ст. 209 ТК РФ рабочим местом является место, где работник должен находиться или куда ему необходимо прибыть в связи с его работой и которое прямо или косвенно находится под контролем работодателя. </a:t>
            </a:r>
          </a:p>
          <a:p>
            <a:pPr lvl="0">
              <a:buNone/>
            </a:pPr>
            <a:r>
              <a:rPr lang="ru-RU" sz="3800" dirty="0" smtClean="0"/>
              <a:t>2. Отказ или уклонение без уважительных причин от медицинского освидетельствования работников некоторых профессий, а также отказ от прохождения специального обучения и сдачи экзаменов по охране труда, технике безопасности и правилам эксплуатации, если это является обязательным условием допуска к работе.</a:t>
            </a:r>
          </a:p>
          <a:p>
            <a:pPr lvl="0">
              <a:buNone/>
            </a:pPr>
            <a:r>
              <a:rPr lang="ru-RU" sz="3800" dirty="0" smtClean="0"/>
              <a:t>3. Отказ от заключения </a:t>
            </a:r>
            <a:r>
              <a:rPr lang="ru-RU" sz="3800" i="1" dirty="0" smtClean="0"/>
              <a:t>договора о полной материальной ответственности </a:t>
            </a:r>
            <a:r>
              <a:rPr lang="ru-RU" sz="3800" dirty="0" smtClean="0"/>
              <a:t>в случаях, предусмотренных ТК РФ и иными федеральными законами. </a:t>
            </a:r>
          </a:p>
          <a:p>
            <a:pPr>
              <a:buNone/>
            </a:pPr>
            <a:endParaRPr lang="ru-RU" dirty="0" smtClean="0"/>
          </a:p>
          <a:p>
            <a:pPr>
              <a:buNone/>
            </a:pPr>
            <a:endParaRPr lang="ru-RU"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428604"/>
            <a:ext cx="8229600" cy="5857916"/>
          </a:xfrm>
        </p:spPr>
        <p:txBody>
          <a:bodyPr>
            <a:normAutofit fontScale="77500" lnSpcReduction="20000"/>
          </a:bodyPr>
          <a:lstStyle/>
          <a:p>
            <a:pPr marL="514350" indent="-514350">
              <a:buAutoNum type="arabicPeriod"/>
            </a:pPr>
            <a:r>
              <a:rPr lang="ru-RU" dirty="0" smtClean="0"/>
              <a:t>Фиксируем факт совершения дисциплинарного проступка</a:t>
            </a:r>
          </a:p>
          <a:p>
            <a:pPr marL="514350" indent="-514350">
              <a:buNone/>
            </a:pPr>
            <a:r>
              <a:rPr lang="ru-RU" dirty="0" smtClean="0"/>
              <a:t>Документами, подтверждающими совершение работником дисциплинарного проступка, могут быть: </a:t>
            </a:r>
            <a:r>
              <a:rPr lang="ru-RU" i="1" dirty="0" smtClean="0"/>
              <a:t>докладная записка </a:t>
            </a:r>
            <a:r>
              <a:rPr lang="ru-RU" dirty="0" smtClean="0"/>
              <a:t>руководителя структурного подразделения, </a:t>
            </a:r>
            <a:r>
              <a:rPr lang="ru-RU" i="1" dirty="0" smtClean="0"/>
              <a:t>акт </a:t>
            </a:r>
            <a:r>
              <a:rPr lang="ru-RU" dirty="0" smtClean="0"/>
              <a:t>(например, об отсутствии на рабочем месте, об опоздании на работу и др.), </a:t>
            </a:r>
            <a:r>
              <a:rPr lang="ru-RU" i="1" dirty="0" smtClean="0"/>
              <a:t>документы </a:t>
            </a:r>
            <a:r>
              <a:rPr lang="ru-RU" dirty="0" smtClean="0"/>
              <a:t>о невыполнении норм труда и др.</a:t>
            </a:r>
          </a:p>
          <a:p>
            <a:pPr marL="514350" indent="-514350">
              <a:buNone/>
            </a:pPr>
            <a:r>
              <a:rPr lang="ru-RU" dirty="0" smtClean="0"/>
              <a:t>2. Требуем от работника письменное объяснение по факту совершенного дисциплинарного проступка</a:t>
            </a:r>
          </a:p>
          <a:p>
            <a:pPr marL="514350" indent="-514350">
              <a:buNone/>
            </a:pPr>
            <a:r>
              <a:rPr lang="ru-RU" dirty="0" smtClean="0"/>
              <a:t>3. Проверяем, имеется ли у работника неснятое или непогашенное дисциплинарное взыскание</a:t>
            </a:r>
          </a:p>
          <a:p>
            <a:pPr marL="514350" indent="-514350">
              <a:buNone/>
            </a:pPr>
            <a:r>
              <a:rPr lang="ru-RU" dirty="0" smtClean="0"/>
              <a:t>4. Учитываем мнение выборного органа первичной профсоюзной организации</a:t>
            </a:r>
          </a:p>
          <a:p>
            <a:pPr marL="514350" indent="-514350">
              <a:buNone/>
            </a:pPr>
            <a:r>
              <a:rPr lang="ru-RU" dirty="0" smtClean="0"/>
              <a:t>5. Принимаем решение о наложении дисциплинарного взыскания в виде увольнения</a:t>
            </a:r>
          </a:p>
          <a:p>
            <a:pPr marL="514350" indent="-514350">
              <a:buNone/>
            </a:pPr>
            <a:endParaRPr lang="ru-RU" dirty="0" smtClean="0"/>
          </a:p>
          <a:p>
            <a:pPr marL="514350" indent="-514350">
              <a:buNone/>
            </a:pPr>
            <a:endParaRPr lang="ru-RU" dirty="0" smtClean="0"/>
          </a:p>
          <a:p>
            <a:pPr marL="514350" indent="-514350">
              <a:buNone/>
            </a:pPr>
            <a:endParaRPr lang="ru-RU"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229600" cy="1785926"/>
          </a:xfrm>
        </p:spPr>
        <p:txBody>
          <a:bodyPr>
            <a:normAutofit fontScale="90000"/>
          </a:bodyPr>
          <a:lstStyle/>
          <a:p>
            <a:r>
              <a:rPr lang="ru-RU" sz="3300" b="1" dirty="0" smtClean="0">
                <a:solidFill>
                  <a:schemeClr val="accent2">
                    <a:lumMod val="75000"/>
                  </a:schemeClr>
                </a:solidFill>
                <a:effectLst>
                  <a:outerShdw blurRad="38100" dist="38100" dir="2700000" algn="tl">
                    <a:srgbClr val="000000">
                      <a:alpha val="43137"/>
                    </a:srgbClr>
                  </a:outerShdw>
                </a:effectLst>
              </a:rPr>
              <a:t>Прекращение трудового договора в связи с однократным грубым нарушением работником трудовых обязанностей   (п. 6 ч. 1 ст. 81 ТК РФ)</a:t>
            </a:r>
            <a:r>
              <a:rPr lang="ru-RU" dirty="0" smtClean="0"/>
              <a:t/>
            </a:r>
            <a:br>
              <a:rPr lang="ru-RU" dirty="0" smtClean="0"/>
            </a:br>
            <a:endParaRPr lang="ru-RU" dirty="0"/>
          </a:p>
        </p:txBody>
      </p:sp>
      <p:sp>
        <p:nvSpPr>
          <p:cNvPr id="3" name="Содержимое 2"/>
          <p:cNvSpPr>
            <a:spLocks noGrp="1"/>
          </p:cNvSpPr>
          <p:nvPr>
            <p:ph idx="1"/>
          </p:nvPr>
        </p:nvSpPr>
        <p:spPr>
          <a:xfrm>
            <a:off x="214282" y="1285860"/>
            <a:ext cx="8643998" cy="5572140"/>
          </a:xfrm>
        </p:spPr>
        <p:txBody>
          <a:bodyPr>
            <a:noAutofit/>
          </a:bodyPr>
          <a:lstStyle/>
          <a:p>
            <a:pPr>
              <a:buNone/>
            </a:pPr>
            <a:r>
              <a:rPr lang="ru-RU" sz="1600" dirty="0" smtClean="0"/>
              <a:t>Перечень однократных грубых нарушений работником трудовых обязанностей, дающих основание для расторжения трудового договора с работником по п. 6 ч. 1 ст. 81 ТК РФ, является исчерпывающим и расширительному толкованию не подлежит.</a:t>
            </a:r>
          </a:p>
          <a:p>
            <a:pPr marL="514350" indent="-514350">
              <a:buAutoNum type="arabicPeriod"/>
            </a:pPr>
            <a:r>
              <a:rPr lang="ru-RU" sz="1600" dirty="0" smtClean="0"/>
              <a:t>Прогул - отсутствие на рабочем месте без уважительных причин в течение всего рабочего дня (смены) независимо от его (ее) продолжительности, а также в случае отсутствия на рабочем месте без уважительных причин более четырех часов подряд в течение рабочего дня (смены) (</a:t>
            </a:r>
            <a:r>
              <a:rPr lang="ru-RU" sz="1600" dirty="0" err="1" smtClean="0"/>
              <a:t>подп</a:t>
            </a:r>
            <a:r>
              <a:rPr lang="ru-RU" sz="1600" dirty="0" smtClean="0"/>
              <a:t>. «а» п. 6 ч. 1 ст. 81 ТК РФ).</a:t>
            </a:r>
          </a:p>
          <a:p>
            <a:pPr>
              <a:buNone/>
            </a:pPr>
            <a:r>
              <a:rPr lang="ru-RU" sz="1600" dirty="0" smtClean="0"/>
              <a:t>2. Появление работника на работе в состоянии алкогольного, наркотического или иного токсического опьянения.   В соответствии с </a:t>
            </a:r>
            <a:r>
              <a:rPr lang="ru-RU" sz="1600" i="1" dirty="0" smtClean="0"/>
              <a:t>п. 42 постановления Пленума Верховного Суда №2 </a:t>
            </a:r>
            <a:r>
              <a:rPr lang="ru-RU" sz="1600" dirty="0" smtClean="0"/>
              <a:t>при разрешении споров, связанных с расторжением трудового договора по </a:t>
            </a:r>
            <a:r>
              <a:rPr lang="ru-RU" sz="1600" dirty="0" err="1" smtClean="0"/>
              <a:t>подп</a:t>
            </a:r>
            <a:r>
              <a:rPr lang="ru-RU" sz="1600" dirty="0" smtClean="0"/>
              <a:t>. «б» п. 6 ч. 1 ст. 81 ТК РФ, суды должны иметь в виду, что по этому основанию могут быть уволены работники, находившиеся в рабочее время в месте выполнения трудовых обязанностей в состоянии алкогольного, наркотического или иного токсического опьянения</a:t>
            </a:r>
          </a:p>
          <a:p>
            <a:pPr>
              <a:buNone/>
            </a:pPr>
            <a:r>
              <a:rPr lang="ru-RU" sz="1600" dirty="0" smtClean="0"/>
              <a:t>3. Разглашение охраняемой законом тайны (государственной, коммерческой, служебной и иной), ставшей известной работнику в связи с исполнением им трудовых обязанностей, в том числе разглашение персональных данных другого работника.</a:t>
            </a:r>
          </a:p>
          <a:p>
            <a:pPr>
              <a:buNone/>
            </a:pPr>
            <a:r>
              <a:rPr lang="ru-RU" sz="1600" dirty="0" smtClean="0"/>
              <a:t>Для того чтобы правомерно применить это основание увольнения, работодатель в первую очередь должен надлежащим образом оформить обязанности работника по неразглашению тайны. Эти положения должны быть включены в </a:t>
            </a:r>
            <a:r>
              <a:rPr lang="ru-RU" sz="1600" i="1" dirty="0" smtClean="0"/>
              <a:t>трудовой договор, </a:t>
            </a:r>
            <a:r>
              <a:rPr lang="ru-RU" sz="1600" dirty="0" smtClean="0"/>
              <a:t>работник под роспись должен быть ознакомлен с </a:t>
            </a:r>
            <a:r>
              <a:rPr lang="ru-RU" sz="1600" i="1" dirty="0" smtClean="0"/>
              <a:t>документами, устанавливающими порядок обработки персональных данных работников.</a:t>
            </a:r>
            <a:endParaRPr lang="ru-RU" sz="1600"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500042"/>
            <a:ext cx="8229600" cy="5857916"/>
          </a:xfrm>
        </p:spPr>
        <p:txBody>
          <a:bodyPr>
            <a:normAutofit fontScale="47500" lnSpcReduction="20000"/>
          </a:bodyPr>
          <a:lstStyle/>
          <a:p>
            <a:pPr>
              <a:buNone/>
            </a:pPr>
            <a:r>
              <a:rPr lang="ru-RU" sz="3600" dirty="0" smtClean="0"/>
              <a:t>4. Совершение по месту работы хищения (в том числе мелкого) чужого имущества, растраты, умышленного его уничтожения или повреждения, установленных вступившим в законную силу приговором суда или постановлением судьи, органа, должностного лица, уполномоченных рассматривать дела об административных правонарушениях</a:t>
            </a:r>
          </a:p>
          <a:p>
            <a:pPr>
              <a:buNone/>
            </a:pPr>
            <a:r>
              <a:rPr lang="ru-RU" sz="3600" dirty="0" smtClean="0"/>
              <a:t>Выявление работодателем хищения, растраты, умышленного уничтожения или повреждения чужого имущества, не является достаточным для увольнения работника по </a:t>
            </a:r>
            <a:r>
              <a:rPr lang="ru-RU" sz="3600" dirty="0" err="1" smtClean="0"/>
              <a:t>подп</a:t>
            </a:r>
            <a:r>
              <a:rPr lang="ru-RU" sz="3600" dirty="0" smtClean="0"/>
              <a:t>. «г» п. 6 ч. 1 ст. 81 ТК РФ. Увольнение по данному основанию возможно, если факт хищения, растраты, умышленного уничтожения или повреждения чужого имущества установлен вступившим в законную силу </a:t>
            </a:r>
            <a:r>
              <a:rPr lang="ru-RU" sz="3600" i="1" dirty="0" smtClean="0"/>
              <a:t>приговором </a:t>
            </a:r>
            <a:r>
              <a:rPr lang="ru-RU" sz="3600" dirty="0" smtClean="0"/>
              <a:t>суда или </a:t>
            </a:r>
            <a:r>
              <a:rPr lang="ru-RU" sz="3600" i="1" dirty="0" smtClean="0"/>
              <a:t>постановлением </a:t>
            </a:r>
            <a:r>
              <a:rPr lang="ru-RU" sz="3600" dirty="0" smtClean="0"/>
              <a:t>судьи, органа, должностного лица, уполномоченных рассматривать дела об административных правонарушениях.</a:t>
            </a:r>
          </a:p>
          <a:p>
            <a:pPr>
              <a:buNone/>
            </a:pPr>
            <a:r>
              <a:rPr lang="ru-RU" sz="3600" dirty="0" smtClean="0"/>
              <a:t>5. Установленное комиссией по охране труда или уполномоченным по охране труда нарушение работником требований охраны труда, если это нарушение повлекло за собой тяжкие последствия (несчастный случай на производстве, авария, катастрофа) либо заведомо создавало реальную угрозу наступления таких последствий</a:t>
            </a:r>
          </a:p>
          <a:p>
            <a:pPr>
              <a:buNone/>
            </a:pPr>
            <a:r>
              <a:rPr lang="ru-RU" sz="3600" dirty="0" smtClean="0"/>
              <a:t>Исполнение работником требований охраны труда является одной из основных обязанностей работника.</a:t>
            </a:r>
          </a:p>
          <a:p>
            <a:pPr>
              <a:buNone/>
            </a:pPr>
            <a:r>
              <a:rPr lang="ru-RU" sz="3600" dirty="0" smtClean="0"/>
              <a:t>Увольнение работника по данному основанию допустимо в случаях, когда нарушение работником требований охраны труда повлекло за собой тяжкие последствия (несчастный случай, производственную аварию) либо заведомо создавало реальную угрозу наступления таких последствий.</a:t>
            </a:r>
          </a:p>
          <a:p>
            <a:pPr>
              <a:buNone/>
            </a:pPr>
            <a:r>
              <a:rPr lang="ru-RU" sz="3600" dirty="0" smtClean="0"/>
              <a:t>Следует помнить, что нельзя считать работника виновным в нарушении требований охраны труда, с которыми он не был ознакомлен. </a:t>
            </a:r>
          </a:p>
          <a:p>
            <a:pPr>
              <a:buNone/>
            </a:pPr>
            <a:endParaRPr lang="ru-RU"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511288"/>
          </a:xfrm>
        </p:spPr>
        <p:txBody>
          <a:bodyPr>
            <a:noAutofit/>
          </a:bodyPr>
          <a:lstStyle/>
          <a:p>
            <a:r>
              <a:rPr lang="ru-RU" sz="2500" b="1" dirty="0" smtClean="0">
                <a:solidFill>
                  <a:schemeClr val="accent2">
                    <a:lumMod val="75000"/>
                  </a:schemeClr>
                </a:solidFill>
                <a:effectLst>
                  <a:outerShdw blurRad="38100" dist="38100" dir="2700000" algn="tl">
                    <a:srgbClr val="000000">
                      <a:alpha val="43137"/>
                    </a:srgbClr>
                  </a:outerShdw>
                </a:effectLst>
              </a:rPr>
              <a:t>Прекращение трудового договора в связи с совершением виновных действий работником, непосредственно обслуживающим денежные или товарные ценности, если эти действия дают основание для утраты доверия к нему со стороны работодателя   (п. 7 ч. 1 ст. 81 ТК РФ)</a:t>
            </a:r>
            <a:endParaRPr lang="ru-RU" sz="2500" b="1" dirty="0">
              <a:solidFill>
                <a:schemeClr val="accent2">
                  <a:lumMod val="75000"/>
                </a:schemeClr>
              </a:solidFill>
              <a:effectLst>
                <a:outerShdw blurRad="38100" dist="38100" dir="2700000" algn="tl">
                  <a:srgbClr val="000000">
                    <a:alpha val="43137"/>
                  </a:srgbClr>
                </a:outerShdw>
              </a:effectLst>
            </a:endParaRPr>
          </a:p>
        </p:txBody>
      </p:sp>
      <p:sp>
        <p:nvSpPr>
          <p:cNvPr id="3" name="Содержимое 2"/>
          <p:cNvSpPr>
            <a:spLocks noGrp="1"/>
          </p:cNvSpPr>
          <p:nvPr>
            <p:ph idx="1"/>
          </p:nvPr>
        </p:nvSpPr>
        <p:spPr>
          <a:xfrm>
            <a:off x="457200" y="2071678"/>
            <a:ext cx="8472518" cy="4786322"/>
          </a:xfrm>
        </p:spPr>
        <p:txBody>
          <a:bodyPr>
            <a:normAutofit fontScale="47500" lnSpcReduction="20000"/>
          </a:bodyPr>
          <a:lstStyle/>
          <a:p>
            <a:pPr>
              <a:buNone/>
            </a:pPr>
            <a:r>
              <a:rPr lang="ru-RU" b="1" dirty="0" smtClean="0"/>
              <a:t> </a:t>
            </a:r>
            <a:r>
              <a:rPr lang="ru-RU" sz="3600" dirty="0" smtClean="0"/>
              <a:t>В связи с утратой доверия могут быть уволены только те работники, трудовая функция которых непосредственно связана с обслуживанием денежных или товарных ценностей, например с осуществлением их приема, хранения, транспортировки, распределения. </a:t>
            </a:r>
          </a:p>
          <a:p>
            <a:pPr>
              <a:buNone/>
            </a:pPr>
            <a:r>
              <a:rPr lang="ru-RU" sz="3600" dirty="0" smtClean="0"/>
              <a:t>Трудовое законодательство не предусматривает специального перечня таких работников, в каждом случае при решении вопроса об увольнении работника в связи с утратой доверия необходимо выяснить, связана ли выполняемая работа с непосредственным обслуживанием денежных или товарных ценностей.</a:t>
            </a:r>
          </a:p>
          <a:p>
            <a:pPr>
              <a:buNone/>
            </a:pPr>
            <a:r>
              <a:rPr lang="ru-RU" sz="3600" dirty="0" smtClean="0"/>
              <a:t>Круг лиц, непосредственно обслуживающих денежные или товарные ценности, в основном совпадает с кругом лиц, с которыми в соответствии с законодательством может быть заключен </a:t>
            </a:r>
            <a:r>
              <a:rPr lang="ru-RU" sz="3600" i="1" dirty="0" smtClean="0"/>
              <a:t>договор о полной материальной ответственности. </a:t>
            </a:r>
            <a:r>
              <a:rPr lang="ru-RU" sz="3600" dirty="0" smtClean="0"/>
              <a:t>Поэтому при решении вопроса об увольнении работника в связи с утратой к нему доверия можно руководствоваться Перечнем должностей и работ, замещаемых или выполняемых работниками, с которыми работодатель может заключить письменные договоры о полной индивидуальной материальной ответственности за недостачу вверенного имущества, утв. </a:t>
            </a:r>
            <a:r>
              <a:rPr lang="ru-RU" sz="3600" i="1" dirty="0" smtClean="0"/>
              <a:t>постановлением Минтруда России от 31.12.02 №85.</a:t>
            </a:r>
          </a:p>
          <a:p>
            <a:pPr>
              <a:buNone/>
            </a:pPr>
            <a:r>
              <a:rPr lang="ru-RU" sz="3600" dirty="0" smtClean="0"/>
              <a:t>ТК РФ не определяет, что следует понимать под утратой доверия, поэтому в каждом конкретном случае этот вопрос решает сам работодатель, исходя из характера трудовой функции работника, сложившейся ситуации, обстоятельств, послуживших основанием для постановки вопроса об утрате доверия, а также личностных и деловых качеств работника. </a:t>
            </a:r>
          </a:p>
          <a:p>
            <a:pPr>
              <a:buNone/>
            </a:pPr>
            <a:endParaRPr lang="ru-RU"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868478"/>
          </a:xfrm>
        </p:spPr>
        <p:txBody>
          <a:bodyPr>
            <a:normAutofit fontScale="90000"/>
          </a:bodyPr>
          <a:lstStyle/>
          <a:p>
            <a:r>
              <a:rPr lang="ru-RU" sz="2800" b="1" dirty="0" smtClean="0">
                <a:solidFill>
                  <a:schemeClr val="accent2">
                    <a:lumMod val="75000"/>
                  </a:schemeClr>
                </a:solidFill>
                <a:effectLst>
                  <a:outerShdw blurRad="38100" dist="38100" dir="2700000" algn="tl">
                    <a:srgbClr val="000000">
                      <a:alpha val="43137"/>
                    </a:srgbClr>
                  </a:outerShdw>
                </a:effectLst>
              </a:rPr>
              <a:t>Прекращение трудового договора в связи с совершением работником, выполняющим воспитательные функции, аморального проступка, несовместимого с продолжением данной работы  (п. 8 ч. 1 ст. 81 ТК РФ)</a:t>
            </a:r>
            <a:r>
              <a:rPr lang="ru-RU" dirty="0" smtClean="0"/>
              <a:t/>
            </a:r>
            <a:br>
              <a:rPr lang="ru-RU" dirty="0" smtClean="0"/>
            </a:br>
            <a:endParaRPr lang="ru-RU" dirty="0"/>
          </a:p>
        </p:txBody>
      </p:sp>
      <p:sp>
        <p:nvSpPr>
          <p:cNvPr id="3" name="Содержимое 2"/>
          <p:cNvSpPr>
            <a:spLocks noGrp="1"/>
          </p:cNvSpPr>
          <p:nvPr>
            <p:ph idx="1"/>
          </p:nvPr>
        </p:nvSpPr>
        <p:spPr>
          <a:xfrm>
            <a:off x="457200" y="2000240"/>
            <a:ext cx="8229600" cy="4125923"/>
          </a:xfrm>
        </p:spPr>
        <p:txBody>
          <a:bodyPr>
            <a:normAutofit fontScale="70000" lnSpcReduction="20000"/>
          </a:bodyPr>
          <a:lstStyle/>
          <a:p>
            <a:pPr>
              <a:buNone/>
            </a:pPr>
            <a:r>
              <a:rPr lang="ru-RU" dirty="0" smtClean="0"/>
              <a:t>По данному основанию допускается увольнение только тех работников, которые занимаются воспитательной деятельностью, например учителей, преподавателей учебных заведений, мастеров производственного обучения, воспитателей детских дошкольных учреждений.</a:t>
            </a:r>
          </a:p>
          <a:p>
            <a:pPr>
              <a:buNone/>
            </a:pPr>
            <a:r>
              <a:rPr lang="ru-RU" dirty="0" smtClean="0"/>
              <a:t>Решая вопрос об увольнении работника в связи с совершением им аморального проступка, несовместимого с продолжением данной работы, работодатель должен учитывать, где совершен этот проступок: по месту работы или в быту.</a:t>
            </a:r>
          </a:p>
          <a:p>
            <a:pPr>
              <a:buNone/>
            </a:pPr>
            <a:r>
              <a:rPr lang="ru-RU" dirty="0" smtClean="0"/>
              <a:t>В том случае, если аморальный проступок совершен работником не по месту работы и не в связи с исполнением им трудовых обязанностей, увольнение в указанном случае не является мерой дисциплинарного взыскания</a:t>
            </a:r>
            <a:endParaRPr lang="ru-RU"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868478"/>
          </a:xfrm>
        </p:spPr>
        <p:txBody>
          <a:bodyPr>
            <a:normAutofit fontScale="90000"/>
          </a:bodyPr>
          <a:lstStyle/>
          <a:p>
            <a:r>
              <a:rPr lang="ru-RU" sz="2400" b="1" dirty="0" smtClean="0">
                <a:solidFill>
                  <a:schemeClr val="accent2">
                    <a:lumMod val="75000"/>
                  </a:schemeClr>
                </a:solidFill>
                <a:effectLst>
                  <a:outerShdw blurRad="38100" dist="38100" dir="2700000" algn="tl">
                    <a:srgbClr val="000000">
                      <a:alpha val="43137"/>
                    </a:srgbClr>
                  </a:outerShdw>
                </a:effectLst>
              </a:rPr>
              <a:t>Прекращение трудового договора в связи с принятием необоснованного решения руководителем организации (филиала, представительства), его заместителями и главным бухгалтером, повлекшего за собой нарушение сохранности имущества, неправомерное его использование или иной ущерб имуществу организации (п. 9 ч. 1 ст. 81 ТК РФ)</a:t>
            </a:r>
            <a:br>
              <a:rPr lang="ru-RU" sz="2400" b="1" dirty="0" smtClean="0">
                <a:solidFill>
                  <a:schemeClr val="accent2">
                    <a:lumMod val="75000"/>
                  </a:schemeClr>
                </a:solidFill>
                <a:effectLst>
                  <a:outerShdw blurRad="38100" dist="38100" dir="2700000" algn="tl">
                    <a:srgbClr val="000000">
                      <a:alpha val="43137"/>
                    </a:srgbClr>
                  </a:outerShdw>
                </a:effectLst>
              </a:rPr>
            </a:br>
            <a:endParaRPr lang="ru-RU" sz="2400" b="1" dirty="0">
              <a:solidFill>
                <a:schemeClr val="accent2">
                  <a:lumMod val="75000"/>
                </a:schemeClr>
              </a:solidFill>
              <a:effectLst>
                <a:outerShdw blurRad="38100" dist="38100" dir="2700000" algn="tl">
                  <a:srgbClr val="000000">
                    <a:alpha val="43137"/>
                  </a:srgbClr>
                </a:outerShdw>
              </a:effectLst>
            </a:endParaRPr>
          </a:p>
        </p:txBody>
      </p:sp>
      <p:sp>
        <p:nvSpPr>
          <p:cNvPr id="3" name="Содержимое 2"/>
          <p:cNvSpPr>
            <a:spLocks noGrp="1"/>
          </p:cNvSpPr>
          <p:nvPr>
            <p:ph idx="1"/>
          </p:nvPr>
        </p:nvSpPr>
        <p:spPr>
          <a:xfrm>
            <a:off x="457200" y="2143116"/>
            <a:ext cx="8229600" cy="4714884"/>
          </a:xfrm>
        </p:spPr>
        <p:txBody>
          <a:bodyPr>
            <a:normAutofit fontScale="47500" lnSpcReduction="20000"/>
          </a:bodyPr>
          <a:lstStyle/>
          <a:p>
            <a:pPr>
              <a:buNone/>
            </a:pPr>
            <a:r>
              <a:rPr lang="ru-RU" dirty="0" smtClean="0"/>
              <a:t>Прекратить трудовой договор по этому основанию возможно с ограниченным кругом работников. </a:t>
            </a:r>
          </a:p>
          <a:p>
            <a:pPr>
              <a:buNone/>
            </a:pPr>
            <a:r>
              <a:rPr lang="ru-RU" dirty="0" smtClean="0"/>
              <a:t>Приведенный в п. 9 ч. 1 ст. 81 ТК РФ перечень работников является исчерпывающим:</a:t>
            </a:r>
          </a:p>
          <a:p>
            <a:pPr lvl="0"/>
            <a:r>
              <a:rPr lang="ru-RU" dirty="0" smtClean="0"/>
              <a:t>руководитель организации - физическое лицо, которое в соответствии с законом или учредительными документами организации осуществляет руководство этой организацией, в том числе выполняет функции ее единоличного исполнительного органа (ст. 273 ТК РФ);</a:t>
            </a:r>
          </a:p>
          <a:p>
            <a:pPr lvl="0"/>
            <a:r>
              <a:rPr lang="ru-RU" dirty="0" smtClean="0"/>
              <a:t>заместители руководителя организации;</a:t>
            </a:r>
          </a:p>
          <a:p>
            <a:pPr lvl="0"/>
            <a:r>
              <a:rPr lang="ru-RU" dirty="0" smtClean="0"/>
              <a:t>руководитель обособленного структурного подразделения (филиала, представительства) - лицо, возглавляющее обособленное структурное подразделение, созданное в соответствии со </a:t>
            </a:r>
            <a:r>
              <a:rPr lang="ru-RU" i="1" dirty="0" smtClean="0"/>
              <a:t>ст. 55 ГК РФ;</a:t>
            </a:r>
            <a:endParaRPr lang="ru-RU" dirty="0" smtClean="0"/>
          </a:p>
          <a:p>
            <a:r>
              <a:rPr lang="ru-RU" dirty="0" smtClean="0"/>
              <a:t>главный бухгалтер - лицо, которое обеспечивает соответствие осуществляемых хозяйственных операций законодательству РФ, контроль за движением имущества и выполнением обязательств </a:t>
            </a:r>
            <a:r>
              <a:rPr lang="ru-RU" i="1" dirty="0" smtClean="0"/>
              <a:t>(ст. 7Федерального закона от 21.11.96 № 129-ФЗ «О бухгалтерском учете»). </a:t>
            </a:r>
          </a:p>
          <a:p>
            <a:pPr lvl="0">
              <a:buNone/>
            </a:pPr>
            <a:r>
              <a:rPr lang="ru-RU" dirty="0" smtClean="0"/>
              <a:t>Работодатель может расторгнуть трудовой договор по этому основанию только в случае принятия работником необоснованного решения.</a:t>
            </a:r>
          </a:p>
          <a:p>
            <a:pPr>
              <a:buNone/>
            </a:pPr>
            <a:r>
              <a:rPr lang="ru-RU" dirty="0" smtClean="0"/>
              <a:t>Работодатель может расторгнуть трудовой договор, если необоснованное решение указанных работников повлекло неблагоприятные последствия.</a:t>
            </a:r>
          </a:p>
          <a:p>
            <a:pPr>
              <a:buNone/>
            </a:pPr>
            <a:r>
              <a:rPr lang="ru-RU" dirty="0" smtClean="0"/>
              <a:t>Пункт 9 ч. 1 ст. 81 ТК РФ к неблагоприятным последствиям принятого необоснованного решения относит: нарушение сохранности имущества ор­ганизации, неправомерное его использование или иной ущерб имуществу организации. Работодателю при применении дисциплинарного взыскания необходимо учитывать наступившие неблагоприятные последствия, а также возможность их избежать в случае принятия другого решения.</a:t>
            </a:r>
          </a:p>
          <a:p>
            <a:pPr>
              <a:buNone/>
            </a:pPr>
            <a:r>
              <a:rPr lang="ru-RU" dirty="0" smtClean="0"/>
              <a:t>При этом работодатель должен иметь доказательства, подтверждающие наступление неблагоприятных последствий. </a:t>
            </a:r>
          </a:p>
          <a:p>
            <a:pPr>
              <a:buNone/>
            </a:pPr>
            <a:endParaRPr lang="ru-RU"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2011354"/>
          </a:xfrm>
        </p:spPr>
        <p:txBody>
          <a:bodyPr>
            <a:normAutofit fontScale="90000"/>
          </a:bodyPr>
          <a:lstStyle/>
          <a:p>
            <a:r>
              <a:rPr lang="ru-RU" sz="2800" b="1" dirty="0" smtClean="0">
                <a:solidFill>
                  <a:schemeClr val="accent2">
                    <a:lumMod val="75000"/>
                  </a:schemeClr>
                </a:solidFill>
                <a:effectLst>
                  <a:outerShdw blurRad="38100" dist="38100" dir="2700000" algn="tl">
                    <a:srgbClr val="000000">
                      <a:alpha val="43137"/>
                    </a:srgbClr>
                  </a:outerShdw>
                </a:effectLst>
              </a:rPr>
              <a:t>Прекращение трудового договора в связи с однократным грубым нарушением руководителем организации (филиала, представительства), его заместителями своих трудовых обязанностей</a:t>
            </a:r>
            <a:br>
              <a:rPr lang="ru-RU" sz="2800" b="1" dirty="0" smtClean="0">
                <a:solidFill>
                  <a:schemeClr val="accent2">
                    <a:lumMod val="75000"/>
                  </a:schemeClr>
                </a:solidFill>
                <a:effectLst>
                  <a:outerShdw blurRad="38100" dist="38100" dir="2700000" algn="tl">
                    <a:srgbClr val="000000">
                      <a:alpha val="43137"/>
                    </a:srgbClr>
                  </a:outerShdw>
                </a:effectLst>
              </a:rPr>
            </a:br>
            <a:r>
              <a:rPr lang="ru-RU" sz="2800" b="1" dirty="0" smtClean="0">
                <a:solidFill>
                  <a:schemeClr val="accent2">
                    <a:lumMod val="75000"/>
                  </a:schemeClr>
                </a:solidFill>
                <a:effectLst>
                  <a:outerShdw blurRad="38100" dist="38100" dir="2700000" algn="tl">
                    <a:srgbClr val="000000">
                      <a:alpha val="43137"/>
                    </a:srgbClr>
                  </a:outerShdw>
                </a:effectLst>
              </a:rPr>
              <a:t>(п. 10 ч. 1 ст. 81 ТК РФ)</a:t>
            </a:r>
            <a:r>
              <a:rPr lang="ru-RU" dirty="0" smtClean="0"/>
              <a:t/>
            </a:r>
            <a:br>
              <a:rPr lang="ru-RU" dirty="0" smtClean="0"/>
            </a:br>
            <a:endParaRPr lang="ru-RU" dirty="0"/>
          </a:p>
        </p:txBody>
      </p:sp>
      <p:sp>
        <p:nvSpPr>
          <p:cNvPr id="3" name="Содержимое 2"/>
          <p:cNvSpPr>
            <a:spLocks noGrp="1"/>
          </p:cNvSpPr>
          <p:nvPr>
            <p:ph idx="1"/>
          </p:nvPr>
        </p:nvSpPr>
        <p:spPr>
          <a:xfrm>
            <a:off x="457200" y="2214554"/>
            <a:ext cx="8229600" cy="4357718"/>
          </a:xfrm>
        </p:spPr>
        <p:txBody>
          <a:bodyPr>
            <a:normAutofit fontScale="55000" lnSpcReduction="20000"/>
          </a:bodyPr>
          <a:lstStyle/>
          <a:p>
            <a:pPr>
              <a:buNone/>
            </a:pPr>
            <a:r>
              <a:rPr lang="ru-RU" dirty="0" smtClean="0"/>
              <a:t>Работодатель вправе применить дисциплинарное взыскание в виде увольнения по п. 10 ч. 1 ст. 81 ТК РФ к руководителю организации (филиала, представительства) или его заместителям, если ими было допущено однократное грубое нарушение своих трудовых обязанностей. </a:t>
            </a:r>
          </a:p>
          <a:p>
            <a:pPr>
              <a:buNone/>
            </a:pPr>
            <a:r>
              <a:rPr lang="ru-RU" i="1" dirty="0" smtClean="0"/>
              <a:t>Руководители других структурных подразделений организации и их заместители, а также главный бухгалтер не подлежат увольнению по этому основанию.</a:t>
            </a:r>
          </a:p>
          <a:p>
            <a:pPr>
              <a:buNone/>
            </a:pPr>
            <a:r>
              <a:rPr lang="ru-RU" dirty="0" smtClean="0"/>
              <a:t>Вопрос о том, являлось ли нарушение грубым, решается с учетом конкретных обстоятельств. При этом обязанность доказать наличие нарушения и его грубый характер лежит на работодателе.</a:t>
            </a:r>
          </a:p>
          <a:p>
            <a:pPr>
              <a:buNone/>
            </a:pPr>
            <a:r>
              <a:rPr lang="ru-RU" dirty="0" smtClean="0"/>
              <a:t>В качестве грубого нарушения трудовых обязанностей руководителем организации (филиала, представительства), его заместителями следует, в частности, расценивать неисполнение возложенных на этих лиц трудовым договором обязанностей, которое могло повлечь причинение вреда здоровью работников либо причинение имущественного ущерба организации, несвоевременная выплата работникам заработной платы.</a:t>
            </a:r>
          </a:p>
          <a:p>
            <a:pPr>
              <a:buNone/>
            </a:pPr>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229600" cy="642918"/>
          </a:xfrm>
        </p:spPr>
        <p:txBody>
          <a:bodyPr>
            <a:normAutofit/>
          </a:bodyPr>
          <a:lstStyle/>
          <a:p>
            <a:r>
              <a:rPr lang="ru-RU" sz="3400" b="1" dirty="0" smtClean="0">
                <a:solidFill>
                  <a:schemeClr val="accent2">
                    <a:lumMod val="75000"/>
                  </a:schemeClr>
                </a:solidFill>
                <a:effectLst>
                  <a:outerShdw blurRad="38100" dist="38100" dir="2700000" algn="tl">
                    <a:srgbClr val="000000">
                      <a:alpha val="43137"/>
                    </a:srgbClr>
                  </a:outerShdw>
                </a:effectLst>
              </a:rPr>
              <a:t>Поощрение за труд</a:t>
            </a:r>
            <a:endParaRPr lang="ru-RU" sz="3400" b="1" dirty="0">
              <a:solidFill>
                <a:schemeClr val="accent2">
                  <a:lumMod val="75000"/>
                </a:schemeClr>
              </a:solidFill>
              <a:effectLst>
                <a:outerShdw blurRad="38100" dist="38100" dir="2700000" algn="tl">
                  <a:srgbClr val="000000">
                    <a:alpha val="43137"/>
                  </a:srgbClr>
                </a:outerShdw>
              </a:effectLst>
            </a:endParaRPr>
          </a:p>
        </p:txBody>
      </p:sp>
      <p:sp>
        <p:nvSpPr>
          <p:cNvPr id="3" name="Содержимое 2"/>
          <p:cNvSpPr>
            <a:spLocks noGrp="1"/>
          </p:cNvSpPr>
          <p:nvPr>
            <p:ph idx="1"/>
          </p:nvPr>
        </p:nvSpPr>
        <p:spPr>
          <a:xfrm>
            <a:off x="0" y="571480"/>
            <a:ext cx="8472518" cy="5786478"/>
          </a:xfrm>
        </p:spPr>
        <p:txBody>
          <a:bodyPr>
            <a:normAutofit fontScale="62500" lnSpcReduction="20000"/>
          </a:bodyPr>
          <a:lstStyle/>
          <a:p>
            <a:r>
              <a:rPr lang="ru-RU" dirty="0"/>
              <a:t>В части 1 ст. 191 ТК РФ дан примерный перечень поощрений, </a:t>
            </a:r>
            <a:r>
              <a:rPr lang="ru-RU" dirty="0" smtClean="0"/>
              <a:t>применяемых </a:t>
            </a:r>
            <a:r>
              <a:rPr lang="ru-RU" dirty="0"/>
              <a:t>работодателем к работникам, добросовестно исполняющим трудовые обязанности: благодарность, премия</a:t>
            </a:r>
            <a:r>
              <a:rPr lang="ru-RU" dirty="0" smtClean="0"/>
              <a:t>,</a:t>
            </a:r>
          </a:p>
          <a:p>
            <a:pPr>
              <a:buNone/>
            </a:pPr>
            <a:r>
              <a:rPr lang="ru-RU" dirty="0" smtClean="0"/>
              <a:t>      ценный </a:t>
            </a:r>
            <a:r>
              <a:rPr lang="ru-RU" dirty="0"/>
              <a:t>подарок, почетная грамота, представление к званию </a:t>
            </a:r>
            <a:endParaRPr lang="ru-RU" dirty="0" smtClean="0"/>
          </a:p>
          <a:p>
            <a:pPr>
              <a:buNone/>
            </a:pPr>
            <a:r>
              <a:rPr lang="ru-RU" dirty="0" smtClean="0"/>
              <a:t>       лучшего </a:t>
            </a:r>
            <a:r>
              <a:rPr lang="ru-RU" dirty="0"/>
              <a:t>по профессии.</a:t>
            </a:r>
          </a:p>
          <a:p>
            <a:r>
              <a:rPr lang="ru-RU" dirty="0"/>
              <a:t>В части 2 ст. 191 ТК РФ указано, что другие виды поощрений работников определяются коллективным договором или правилами внутреннего </a:t>
            </a:r>
            <a:r>
              <a:rPr lang="ru-RU" dirty="0" smtClean="0"/>
              <a:t>трудового </a:t>
            </a:r>
            <a:r>
              <a:rPr lang="ru-RU" dirty="0"/>
              <a:t>распорядка, а также уставами и положениями о дисциплине. </a:t>
            </a:r>
            <a:endParaRPr lang="ru-RU" dirty="0" smtClean="0"/>
          </a:p>
          <a:p>
            <a:r>
              <a:rPr lang="ru-RU" dirty="0" smtClean="0"/>
              <a:t>Кроме </a:t>
            </a:r>
            <a:r>
              <a:rPr lang="ru-RU" dirty="0"/>
              <a:t>того, за особые трудовые заслуги перед обществом и государством работники могут быть представлены к государственным наградам. Необходимо иметь в виду, что помимо государственных существуют также правительственные, </a:t>
            </a:r>
            <a:r>
              <a:rPr lang="ru-RU" dirty="0" smtClean="0"/>
              <a:t>отраслевые </a:t>
            </a:r>
            <a:r>
              <a:rPr lang="ru-RU" dirty="0"/>
              <a:t>и общественные награды, порядок награждения которыми определяется специальными актами. Трудовой кодекс не исключает возможности </a:t>
            </a:r>
            <a:r>
              <a:rPr lang="ru-RU" dirty="0" smtClean="0"/>
              <a:t>награждения </a:t>
            </a:r>
            <a:r>
              <a:rPr lang="ru-RU" dirty="0"/>
              <a:t>работника на уровне субъекта РФ и его территориальных образований на основании принимаемых ими актов.</a:t>
            </a:r>
          </a:p>
          <a:p>
            <a:pPr algn="r"/>
            <a:r>
              <a:rPr lang="ru-RU" dirty="0"/>
              <a:t>Работодатель вправе </a:t>
            </a:r>
            <a:r>
              <a:rPr lang="ru-RU" dirty="0" smtClean="0"/>
              <a:t>применить</a:t>
            </a:r>
          </a:p>
          <a:p>
            <a:pPr algn="r">
              <a:buNone/>
            </a:pPr>
            <a:r>
              <a:rPr lang="ru-RU" dirty="0" smtClean="0"/>
              <a:t> </a:t>
            </a:r>
            <a:r>
              <a:rPr lang="ru-RU" dirty="0"/>
              <a:t>к работнику любое поощрение </a:t>
            </a:r>
            <a:endParaRPr lang="ru-RU" dirty="0" smtClean="0"/>
          </a:p>
          <a:p>
            <a:pPr algn="r">
              <a:buNone/>
            </a:pPr>
            <a:r>
              <a:rPr lang="ru-RU" dirty="0" smtClean="0"/>
              <a:t>и </a:t>
            </a:r>
            <a:r>
              <a:rPr lang="ru-RU" dirty="0"/>
              <a:t>даже несколько поощрений одновременно. </a:t>
            </a:r>
          </a:p>
        </p:txBody>
      </p:sp>
      <p:pic>
        <p:nvPicPr>
          <p:cNvPr id="16385" name="Picture 1" descr="H:\Кадр.делопроизводство\white-background.jpg"/>
          <p:cNvPicPr>
            <a:picLocks noChangeAspect="1" noChangeArrowheads="1"/>
          </p:cNvPicPr>
          <p:nvPr/>
        </p:nvPicPr>
        <p:blipFill>
          <a:blip r:embed="rId2" cstate="print"/>
          <a:srcRect/>
          <a:stretch>
            <a:fillRect/>
          </a:stretch>
        </p:blipFill>
        <p:spPr bwMode="auto">
          <a:xfrm>
            <a:off x="7500958" y="357166"/>
            <a:ext cx="1076325" cy="1600200"/>
          </a:xfrm>
          <a:prstGeom prst="rect">
            <a:avLst/>
          </a:prstGeom>
          <a:noFill/>
        </p:spPr>
      </p:pic>
      <p:pic>
        <p:nvPicPr>
          <p:cNvPr id="16386" name="Picture 2" descr="H:\Кадр.делопроизводство\e4d4abc47bd98fec0caffa3e3b0821a5.jpg"/>
          <p:cNvPicPr>
            <a:picLocks noChangeAspect="1" noChangeArrowheads="1"/>
          </p:cNvPicPr>
          <p:nvPr/>
        </p:nvPicPr>
        <p:blipFill>
          <a:blip r:embed="rId3" cstate="print"/>
          <a:srcRect/>
          <a:stretch>
            <a:fillRect/>
          </a:stretch>
        </p:blipFill>
        <p:spPr bwMode="auto">
          <a:xfrm>
            <a:off x="214282" y="4857760"/>
            <a:ext cx="2857520" cy="1857388"/>
          </a:xfrm>
          <a:prstGeom prst="rect">
            <a:avLst/>
          </a:prstGeom>
          <a:noFill/>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428604"/>
            <a:ext cx="8229600" cy="1857388"/>
          </a:xfrm>
        </p:spPr>
        <p:txBody>
          <a:bodyPr>
            <a:normAutofit fontScale="90000"/>
          </a:bodyPr>
          <a:lstStyle/>
          <a:p>
            <a:r>
              <a:rPr lang="ru-RU" sz="3300" b="1" dirty="0" smtClean="0">
                <a:solidFill>
                  <a:schemeClr val="accent2">
                    <a:lumMod val="75000"/>
                  </a:schemeClr>
                </a:solidFill>
                <a:effectLst>
                  <a:outerShdw blurRad="38100" dist="38100" dir="2700000" algn="tl">
                    <a:srgbClr val="000000">
                      <a:alpha val="43137"/>
                    </a:srgbClr>
                  </a:outerShdw>
                </a:effectLst>
              </a:rPr>
              <a:t>Прекращение трудового договора в связи с повторным в течение одного года грубым нарушением устава образовательного учреждения  (п. 1 ст.ЗЗ6 ТК РФ)</a:t>
            </a:r>
            <a:r>
              <a:rPr lang="ru-RU" dirty="0" smtClean="0"/>
              <a:t/>
            </a:r>
            <a:br>
              <a:rPr lang="ru-RU" dirty="0" smtClean="0"/>
            </a:br>
            <a:endParaRPr lang="ru-RU" dirty="0"/>
          </a:p>
        </p:txBody>
      </p:sp>
      <p:sp>
        <p:nvSpPr>
          <p:cNvPr id="3" name="Содержимое 2"/>
          <p:cNvSpPr>
            <a:spLocks noGrp="1"/>
          </p:cNvSpPr>
          <p:nvPr>
            <p:ph idx="1"/>
          </p:nvPr>
        </p:nvSpPr>
        <p:spPr>
          <a:xfrm>
            <a:off x="457200" y="2357430"/>
            <a:ext cx="8229600" cy="3768733"/>
          </a:xfrm>
        </p:spPr>
        <p:txBody>
          <a:bodyPr>
            <a:normAutofit fontScale="77500" lnSpcReduction="20000"/>
          </a:bodyPr>
          <a:lstStyle/>
          <a:p>
            <a:pPr>
              <a:buNone/>
            </a:pPr>
            <a:r>
              <a:rPr lang="ru-RU" dirty="0" smtClean="0"/>
              <a:t>Законодатель не определяет перечень грубых нарушений </a:t>
            </a:r>
            <a:r>
              <a:rPr lang="ru-RU" i="1" dirty="0" smtClean="0"/>
              <a:t>устава </a:t>
            </a:r>
            <a:r>
              <a:rPr lang="ru-RU" dirty="0" smtClean="0"/>
              <a:t>образовательного учреждения, совершение которых может послужить основанием увольнения по п. 1 ст. 336 ТК РФ. </a:t>
            </a:r>
          </a:p>
          <a:p>
            <a:pPr>
              <a:buNone/>
            </a:pPr>
            <a:r>
              <a:rPr lang="ru-RU" dirty="0" smtClean="0"/>
              <a:t>Представляется, что перечень таких нарушений может содержаться в самом </a:t>
            </a:r>
            <a:r>
              <a:rPr lang="ru-RU" i="1" dirty="0" smtClean="0"/>
              <a:t>уставе </a:t>
            </a:r>
            <a:r>
              <a:rPr lang="ru-RU" dirty="0" smtClean="0"/>
              <a:t>образовательного учреждения. </a:t>
            </a:r>
          </a:p>
          <a:p>
            <a:pPr>
              <a:buNone/>
            </a:pPr>
            <a:r>
              <a:rPr lang="ru-RU" dirty="0" smtClean="0"/>
              <a:t>Если же в таком </a:t>
            </a:r>
            <a:r>
              <a:rPr lang="ru-RU" i="1" dirty="0" smtClean="0"/>
              <a:t>уставе </a:t>
            </a:r>
            <a:r>
              <a:rPr lang="ru-RU" dirty="0" smtClean="0"/>
              <a:t>перечень грубых нарушений не определен, то решение вопроса о существе нарушения и отнесении его к грубым должно приниматься руководителем образовательного учреждения.</a:t>
            </a:r>
          </a:p>
          <a:p>
            <a:pPr>
              <a:buNone/>
            </a:pPr>
            <a:endParaRPr lang="ru-RU"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G:\курсы\Курсы КД 2017\Смешное\jjesNHtkiK0.jpg"/>
          <p:cNvPicPr>
            <a:picLocks noGrp="1" noChangeAspect="1" noChangeArrowheads="1"/>
          </p:cNvPicPr>
          <p:nvPr>
            <p:ph idx="1"/>
          </p:nvPr>
        </p:nvPicPr>
        <p:blipFill>
          <a:blip r:embed="rId2" cstate="print"/>
          <a:srcRect/>
          <a:stretch>
            <a:fillRect/>
          </a:stretch>
        </p:blipFill>
        <p:spPr bwMode="auto">
          <a:xfrm>
            <a:off x="357158" y="357166"/>
            <a:ext cx="8358246" cy="6143668"/>
          </a:xfrm>
          <a:prstGeom prst="rect">
            <a:avLst/>
          </a:prstGeom>
          <a:no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3400" b="1" dirty="0">
                <a:solidFill>
                  <a:schemeClr val="accent2">
                    <a:lumMod val="75000"/>
                  </a:schemeClr>
                </a:solidFill>
                <a:effectLst>
                  <a:outerShdw blurRad="38100" dist="38100" dir="2700000" algn="tl">
                    <a:srgbClr val="000000">
                      <a:alpha val="43137"/>
                    </a:srgbClr>
                  </a:outerShdw>
                </a:effectLst>
              </a:rPr>
              <a:t>Фиксируем основания</a:t>
            </a:r>
            <a:br>
              <a:rPr lang="ru-RU" sz="3400" b="1" dirty="0">
                <a:solidFill>
                  <a:schemeClr val="accent2">
                    <a:lumMod val="75000"/>
                  </a:schemeClr>
                </a:solidFill>
                <a:effectLst>
                  <a:outerShdw blurRad="38100" dist="38100" dir="2700000" algn="tl">
                    <a:srgbClr val="000000">
                      <a:alpha val="43137"/>
                    </a:srgbClr>
                  </a:outerShdw>
                </a:effectLst>
              </a:rPr>
            </a:br>
            <a:r>
              <a:rPr lang="ru-RU" sz="3400" b="1" dirty="0">
                <a:solidFill>
                  <a:schemeClr val="accent2">
                    <a:lumMod val="75000"/>
                  </a:schemeClr>
                </a:solidFill>
                <a:effectLst>
                  <a:outerShdw blurRad="38100" dist="38100" dir="2700000" algn="tl">
                    <a:srgbClr val="000000">
                      <a:alpha val="43137"/>
                    </a:srgbClr>
                  </a:outerShdw>
                </a:effectLst>
              </a:rPr>
              <a:t>для поощрения работника за труд</a:t>
            </a:r>
          </a:p>
        </p:txBody>
      </p:sp>
      <p:sp>
        <p:nvSpPr>
          <p:cNvPr id="3" name="Содержимое 2"/>
          <p:cNvSpPr>
            <a:spLocks noGrp="1"/>
          </p:cNvSpPr>
          <p:nvPr>
            <p:ph idx="1"/>
          </p:nvPr>
        </p:nvSpPr>
        <p:spPr>
          <a:xfrm>
            <a:off x="285720" y="1571612"/>
            <a:ext cx="3686172" cy="4525963"/>
          </a:xfrm>
        </p:spPr>
        <p:txBody>
          <a:bodyPr>
            <a:normAutofit fontScale="62500" lnSpcReduction="20000"/>
          </a:bodyPr>
          <a:lstStyle/>
          <a:p>
            <a:pPr>
              <a:buNone/>
            </a:pPr>
            <a:r>
              <a:rPr lang="ru-RU" dirty="0"/>
              <a:t>Как правило, процедура поощрения работников инициируется их </a:t>
            </a:r>
            <a:r>
              <a:rPr lang="ru-RU" dirty="0" smtClean="0"/>
              <a:t>непосредственными </a:t>
            </a:r>
            <a:r>
              <a:rPr lang="ru-RU" dirty="0"/>
              <a:t>руководителями. В этом случае работодателю направляется </a:t>
            </a:r>
            <a:r>
              <a:rPr lang="ru-RU" i="1" dirty="0"/>
              <a:t>представление о поощрении, </a:t>
            </a:r>
            <a:r>
              <a:rPr lang="ru-RU" dirty="0"/>
              <a:t>составленное по аналогии с </a:t>
            </a:r>
            <a:r>
              <a:rPr lang="ru-RU" i="1" dirty="0"/>
              <a:t>докладной запиской. </a:t>
            </a:r>
            <a:r>
              <a:rPr lang="ru-RU" dirty="0"/>
              <a:t>Такое </a:t>
            </a:r>
            <a:r>
              <a:rPr lang="ru-RU" i="1" dirty="0"/>
              <a:t>представление </a:t>
            </a:r>
            <a:r>
              <a:rPr lang="ru-RU" dirty="0"/>
              <a:t>содержит оценку деятельности работника, что позволяет обосновать целесообразность поощрения.</a:t>
            </a:r>
          </a:p>
        </p:txBody>
      </p:sp>
      <p:graphicFrame>
        <p:nvGraphicFramePr>
          <p:cNvPr id="1026" name="Object 2"/>
          <p:cNvGraphicFramePr>
            <a:graphicFrameLocks noChangeAspect="1"/>
          </p:cNvGraphicFramePr>
          <p:nvPr/>
        </p:nvGraphicFramePr>
        <p:xfrm>
          <a:off x="4071934" y="1357298"/>
          <a:ext cx="4714908" cy="5286412"/>
        </p:xfrm>
        <a:graphic>
          <a:graphicData uri="http://schemas.openxmlformats.org/presentationml/2006/ole">
            <p:oleObj spid="_x0000_s1026" name="Документ" r:id="rId3" imgW="5974060" imgH="5950903" progId="Word.Document.12">
              <p:embed/>
            </p:oleObj>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sz="3800" b="1" dirty="0">
                <a:solidFill>
                  <a:schemeClr val="accent2">
                    <a:lumMod val="75000"/>
                  </a:schemeClr>
                </a:solidFill>
                <a:effectLst>
                  <a:outerShdw blurRad="38100" dist="38100" dir="2700000" algn="tl">
                    <a:srgbClr val="000000">
                      <a:alpha val="43137"/>
                    </a:srgbClr>
                  </a:outerShdw>
                </a:effectLst>
              </a:rPr>
              <a:t>Оформляем приказ (распоряжение) о поощрении работника</a:t>
            </a:r>
            <a:r>
              <a:rPr lang="ru-RU" dirty="0"/>
              <a:t/>
            </a:r>
            <a:br>
              <a:rPr lang="ru-RU" dirty="0"/>
            </a:br>
            <a:endParaRPr lang="ru-RU" dirty="0"/>
          </a:p>
        </p:txBody>
      </p:sp>
      <p:sp>
        <p:nvSpPr>
          <p:cNvPr id="3" name="Содержимое 2"/>
          <p:cNvSpPr>
            <a:spLocks noGrp="1"/>
          </p:cNvSpPr>
          <p:nvPr>
            <p:ph idx="1"/>
          </p:nvPr>
        </p:nvSpPr>
        <p:spPr>
          <a:xfrm>
            <a:off x="214282" y="1285860"/>
            <a:ext cx="3143272" cy="5429288"/>
          </a:xfrm>
        </p:spPr>
        <p:txBody>
          <a:bodyPr>
            <a:normAutofit fontScale="55000" lnSpcReduction="20000"/>
          </a:bodyPr>
          <a:lstStyle/>
          <a:p>
            <a:pPr marL="514350" indent="-514350">
              <a:buAutoNum type="arabicPeriod"/>
            </a:pPr>
            <a:r>
              <a:rPr lang="ru-RU" dirty="0" smtClean="0"/>
              <a:t>Поощрение </a:t>
            </a:r>
            <a:r>
              <a:rPr lang="ru-RU" dirty="0"/>
              <a:t>оформляется </a:t>
            </a:r>
            <a:r>
              <a:rPr lang="ru-RU" i="1" dirty="0"/>
              <a:t>приказом (распоряжением) о поощрении работника </a:t>
            </a:r>
            <a:r>
              <a:rPr lang="ru-RU" dirty="0"/>
              <a:t>(унифицированные формы №Т-11, Т-11а, утв. </a:t>
            </a:r>
            <a:r>
              <a:rPr lang="ru-RU" i="1" dirty="0"/>
              <a:t>постановлением Госкомстата России от 05.0104 № 1). </a:t>
            </a:r>
            <a:endParaRPr lang="ru-RU" i="1" dirty="0" smtClean="0"/>
          </a:p>
          <a:p>
            <a:pPr marL="514350" indent="-514350">
              <a:buFont typeface="Arial" pitchFamily="34" charset="0"/>
              <a:buAutoNum type="arabicPeriod"/>
            </a:pPr>
            <a:r>
              <a:rPr lang="ru-RU" dirty="0"/>
              <a:t>С </a:t>
            </a:r>
            <a:r>
              <a:rPr lang="ru-RU" i="1" dirty="0"/>
              <a:t>приказом (распоряжением) о поощрении </a:t>
            </a:r>
            <a:r>
              <a:rPr lang="ru-RU" dirty="0"/>
              <a:t>работник должен быть ознакомлен под роспись. По решению работодателя приказ (распоряжение) о поощрении работника может быть объявлен всем работникам или вывешен на доску объявлений (информации</a:t>
            </a:r>
            <a:r>
              <a:rPr lang="ru-RU" dirty="0" smtClean="0"/>
              <a:t>).</a:t>
            </a:r>
            <a:endParaRPr lang="ru-RU" dirty="0"/>
          </a:p>
        </p:txBody>
      </p:sp>
      <p:graphicFrame>
        <p:nvGraphicFramePr>
          <p:cNvPr id="2050" name="Object 2"/>
          <p:cNvGraphicFramePr>
            <a:graphicFrameLocks noChangeAspect="1"/>
          </p:cNvGraphicFramePr>
          <p:nvPr/>
        </p:nvGraphicFramePr>
        <p:xfrm>
          <a:off x="3929058" y="1142984"/>
          <a:ext cx="4500594" cy="5357850"/>
        </p:xfrm>
        <a:graphic>
          <a:graphicData uri="http://schemas.openxmlformats.org/presentationml/2006/ole">
            <p:oleObj spid="_x0000_s2050" name="Документ" r:id="rId3" imgW="5993187" imgH="7379163" progId="Word.Document.12">
              <p:embed/>
            </p:oleObj>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71480"/>
            <a:ext cx="8229600" cy="846158"/>
          </a:xfrm>
        </p:spPr>
        <p:txBody>
          <a:bodyPr>
            <a:normAutofit fontScale="90000"/>
          </a:bodyPr>
          <a:lstStyle/>
          <a:p>
            <a:r>
              <a:rPr lang="ru-RU" sz="3800" b="1" dirty="0">
                <a:solidFill>
                  <a:schemeClr val="accent2">
                    <a:lumMod val="75000"/>
                  </a:schemeClr>
                </a:solidFill>
                <a:effectLst>
                  <a:outerShdw blurRad="38100" dist="38100" dir="2700000" algn="tl">
                    <a:srgbClr val="000000">
                      <a:alpha val="43137"/>
                    </a:srgbClr>
                  </a:outerShdw>
                </a:effectLst>
              </a:rPr>
              <a:t>Вносим сведения о поощрении в трудовую книжку работника</a:t>
            </a:r>
            <a:r>
              <a:rPr lang="ru-RU" dirty="0"/>
              <a:t/>
            </a:r>
            <a:br>
              <a:rPr lang="ru-RU" dirty="0"/>
            </a:br>
            <a:endParaRPr lang="ru-RU" dirty="0"/>
          </a:p>
        </p:txBody>
      </p:sp>
      <p:sp>
        <p:nvSpPr>
          <p:cNvPr id="3" name="Содержимое 2"/>
          <p:cNvSpPr>
            <a:spLocks noGrp="1"/>
          </p:cNvSpPr>
          <p:nvPr>
            <p:ph idx="1"/>
          </p:nvPr>
        </p:nvSpPr>
        <p:spPr>
          <a:xfrm>
            <a:off x="457200" y="1214422"/>
            <a:ext cx="8229600" cy="4911741"/>
          </a:xfrm>
        </p:spPr>
        <p:txBody>
          <a:bodyPr>
            <a:normAutofit fontScale="62500" lnSpcReduction="20000"/>
          </a:bodyPr>
          <a:lstStyle/>
          <a:p>
            <a:pPr>
              <a:buNone/>
            </a:pPr>
            <a:r>
              <a:rPr lang="ru-RU" dirty="0"/>
              <a:t>В соответствии с ч. 4 ст. 66 ТК РФ в </a:t>
            </a:r>
            <a:r>
              <a:rPr lang="ru-RU" i="1" dirty="0"/>
              <a:t>трудовую книжку </a:t>
            </a:r>
            <a:r>
              <a:rPr lang="ru-RU" dirty="0"/>
              <a:t>вносятся сведения о награждениях за успехи в работе. Пункт 24 Правил ведения и хранения трудовых книжек, изготовления бланков трудовой книжки и обеспечения ими работодателей, утв. </a:t>
            </a:r>
            <a:r>
              <a:rPr lang="ru-RU" i="1" dirty="0"/>
              <a:t>постановлением Правительства РФ от 16.04.03 №225 «О трудовых книжках», </a:t>
            </a:r>
            <a:r>
              <a:rPr lang="ru-RU" dirty="0"/>
              <a:t>предусматривает внесение в трудовую книжку работника (раздел «Сведения о награждении») сведений о награждении </a:t>
            </a:r>
            <a:r>
              <a:rPr lang="ru-RU" dirty="0" smtClean="0"/>
              <a:t>государственными </a:t>
            </a:r>
            <a:r>
              <a:rPr lang="ru-RU" dirty="0"/>
              <a:t>наградами, почетными грамотами, а также сведений о видах поощрения, предусмотренных законодательством РФ, коллективными </a:t>
            </a:r>
            <a:r>
              <a:rPr lang="ru-RU" dirty="0" smtClean="0"/>
              <a:t>договорами</a:t>
            </a:r>
            <a:r>
              <a:rPr lang="ru-RU" dirty="0"/>
              <a:t>, правилами внутреннего трудового распорядка организации, уставами и положениями о дисциплине. </a:t>
            </a:r>
            <a:endParaRPr lang="ru-RU" dirty="0" smtClean="0"/>
          </a:p>
          <a:p>
            <a:pPr algn="ctr">
              <a:buNone/>
            </a:pPr>
            <a:r>
              <a:rPr lang="ru-RU" sz="4900" b="1" dirty="0">
                <a:solidFill>
                  <a:schemeClr val="accent2">
                    <a:lumMod val="75000"/>
                  </a:schemeClr>
                </a:solidFill>
                <a:effectLst>
                  <a:outerShdw blurRad="38100" dist="38100" dir="2700000" algn="tl">
                    <a:srgbClr val="000000">
                      <a:alpha val="43137"/>
                    </a:srgbClr>
                  </a:outerShdw>
                </a:effectLst>
              </a:rPr>
              <a:t>Вносим сведения о поощрении в личную карточку работника </a:t>
            </a:r>
            <a:r>
              <a:rPr lang="ru-RU" sz="4900" b="1" dirty="0" smtClean="0">
                <a:solidFill>
                  <a:schemeClr val="accent2">
                    <a:lumMod val="75000"/>
                  </a:schemeClr>
                </a:solidFill>
                <a:effectLst>
                  <a:outerShdw blurRad="38100" dist="38100" dir="2700000" algn="tl">
                    <a:srgbClr val="000000">
                      <a:alpha val="43137"/>
                    </a:srgbClr>
                  </a:outerShdw>
                </a:effectLst>
              </a:rPr>
              <a:t>Т-2</a:t>
            </a:r>
          </a:p>
          <a:p>
            <a:pPr algn="ctr">
              <a:buNone/>
            </a:pPr>
            <a:endParaRPr lang="ru-RU" sz="3100" b="1" dirty="0">
              <a:solidFill>
                <a:schemeClr val="accent2">
                  <a:lumMod val="75000"/>
                </a:schemeClr>
              </a:solidFill>
              <a:effectLst>
                <a:outerShdw blurRad="38100" dist="38100" dir="2700000" algn="tl">
                  <a:srgbClr val="000000">
                    <a:alpha val="43137"/>
                  </a:srgbClr>
                </a:outerShdw>
              </a:effectLst>
            </a:endParaRPr>
          </a:p>
          <a:p>
            <a:pPr>
              <a:buNone/>
            </a:pPr>
            <a:r>
              <a:rPr lang="ru-RU" dirty="0"/>
              <a:t>Сведения о поощрении вносятся в разд. VII «Награды (поощрения), почетные звания» </a:t>
            </a:r>
            <a:r>
              <a:rPr lang="ru-RU" i="1" dirty="0"/>
              <a:t>личной карточки работника Т-2</a:t>
            </a:r>
            <a:endParaRPr lang="ru-RU"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229600" cy="1071546"/>
          </a:xfrm>
        </p:spPr>
        <p:txBody>
          <a:bodyPr>
            <a:normAutofit/>
          </a:bodyPr>
          <a:lstStyle/>
          <a:p>
            <a:r>
              <a:rPr lang="ru-RU" sz="3400" b="1" dirty="0" smtClean="0">
                <a:solidFill>
                  <a:schemeClr val="accent2">
                    <a:lumMod val="75000"/>
                  </a:schemeClr>
                </a:solidFill>
                <a:effectLst>
                  <a:outerShdw blurRad="38100" dist="38100" dir="2700000" algn="tl">
                    <a:srgbClr val="000000">
                      <a:alpha val="43137"/>
                    </a:srgbClr>
                  </a:outerShdw>
                </a:effectLst>
              </a:rPr>
              <a:t>Дисциплинарные взыскания</a:t>
            </a:r>
            <a:endParaRPr lang="ru-RU" sz="3400" b="1" dirty="0">
              <a:solidFill>
                <a:schemeClr val="accent2">
                  <a:lumMod val="75000"/>
                </a:schemeClr>
              </a:solidFill>
              <a:effectLst>
                <a:outerShdw blurRad="38100" dist="38100" dir="2700000" algn="tl">
                  <a:srgbClr val="000000">
                    <a:alpha val="43137"/>
                  </a:srgbClr>
                </a:outerShdw>
              </a:effectLst>
            </a:endParaRPr>
          </a:p>
        </p:txBody>
      </p:sp>
      <p:sp>
        <p:nvSpPr>
          <p:cNvPr id="3" name="Содержимое 2"/>
          <p:cNvSpPr>
            <a:spLocks noGrp="1"/>
          </p:cNvSpPr>
          <p:nvPr>
            <p:ph idx="1"/>
          </p:nvPr>
        </p:nvSpPr>
        <p:spPr>
          <a:xfrm>
            <a:off x="457200" y="928670"/>
            <a:ext cx="8401080" cy="5929330"/>
          </a:xfrm>
        </p:spPr>
        <p:txBody>
          <a:bodyPr>
            <a:normAutofit fontScale="47500" lnSpcReduction="20000"/>
          </a:bodyPr>
          <a:lstStyle/>
          <a:p>
            <a:pPr>
              <a:buNone/>
            </a:pPr>
            <a:r>
              <a:rPr lang="ru-RU" dirty="0"/>
              <a:t>Дисциплинарный проступок - неисполнение или ненадлежащее исполнение работником по его вине возложенных на него трудовых обязанностей (ч. 1 ст. 192 ТК РФ).</a:t>
            </a:r>
          </a:p>
          <a:p>
            <a:pPr>
              <a:buNone/>
            </a:pPr>
            <a:r>
              <a:rPr lang="ru-RU" dirty="0"/>
              <a:t>Поведение (действие или бездействие) работника, которое не </a:t>
            </a:r>
            <a:r>
              <a:rPr lang="ru-RU" dirty="0" smtClean="0"/>
              <a:t>соответствует </a:t>
            </a:r>
            <a:r>
              <a:rPr lang="ru-RU" dirty="0"/>
              <a:t>нормативно установленным правилам поведения, является </a:t>
            </a:r>
            <a:r>
              <a:rPr lang="ru-RU" dirty="0" smtClean="0"/>
              <a:t>противоправным</a:t>
            </a:r>
            <a:r>
              <a:rPr lang="ru-RU" dirty="0"/>
              <a:t>. </a:t>
            </a:r>
            <a:endParaRPr lang="ru-RU" dirty="0" smtClean="0"/>
          </a:p>
          <a:p>
            <a:pPr>
              <a:buNone/>
            </a:pPr>
            <a:r>
              <a:rPr lang="ru-RU" dirty="0" smtClean="0"/>
              <a:t>Например</a:t>
            </a:r>
            <a:r>
              <a:rPr lang="ru-RU" dirty="0"/>
              <a:t>, опоздание на работу, прогул, появление на работе в состоянии опьянения. В равной мере противоправными являются отказ от исполнения законного распоряжения работодателя (его представителя), несоблюдение правил работы на соответствующем оборудовании, правил хранения ценностей и т.д.</a:t>
            </a:r>
          </a:p>
          <a:p>
            <a:pPr>
              <a:buNone/>
            </a:pPr>
            <a:r>
              <a:rPr lang="ru-RU" dirty="0"/>
              <a:t>Виновным является такое поведение работника, когда он поступает умышленно или неосторожно. </a:t>
            </a:r>
            <a:endParaRPr lang="ru-RU" dirty="0" smtClean="0"/>
          </a:p>
          <a:p>
            <a:pPr>
              <a:buNone/>
            </a:pPr>
            <a:r>
              <a:rPr lang="ru-RU" dirty="0"/>
              <a:t>Ненадлежащее исполнение работником своих трудовых обязанностей ввиду недостаточной квалификации, отсутствия нормальных условий для работы и т.п., не является </a:t>
            </a:r>
            <a:r>
              <a:rPr lang="ru-RU" dirty="0" smtClean="0"/>
              <a:t>виновным.</a:t>
            </a:r>
          </a:p>
          <a:p>
            <a:pPr>
              <a:buNone/>
            </a:pPr>
            <a:r>
              <a:rPr lang="ru-RU" dirty="0" smtClean="0"/>
              <a:t>Следовательно</a:t>
            </a:r>
            <a:r>
              <a:rPr lang="ru-RU" dirty="0"/>
              <a:t>, в подобных случаях поведение работника не является противоправным, возможность применения к нему дисциплинарного взыскания по правилам ТК РФ и иных нормативных правовых актов, регулирующих трудовые отношения, исключается.</a:t>
            </a:r>
          </a:p>
          <a:p>
            <a:pPr>
              <a:buNone/>
            </a:pPr>
            <a:r>
              <a:rPr lang="ru-RU" dirty="0"/>
              <a:t>За совершение дисциплинарного проступка работодатель имеет право применить к работнику дисциплинарное взыскание.</a:t>
            </a:r>
          </a:p>
          <a:p>
            <a:pPr>
              <a:buNone/>
            </a:pPr>
            <a:r>
              <a:rPr lang="ru-RU" dirty="0"/>
              <a:t>В ст. 192 ТК РФ дан общий перечень дисциплинарных взысканий, которые могут быть применены ко всем работникам:</a:t>
            </a:r>
          </a:p>
          <a:p>
            <a:pPr lvl="0"/>
            <a:r>
              <a:rPr lang="ru-RU" dirty="0"/>
              <a:t>замечание;</a:t>
            </a:r>
          </a:p>
          <a:p>
            <a:pPr lvl="0"/>
            <a:r>
              <a:rPr lang="ru-RU" dirty="0"/>
              <a:t>выговор;</a:t>
            </a:r>
          </a:p>
          <a:p>
            <a:pPr lvl="0"/>
            <a:r>
              <a:rPr lang="ru-RU" dirty="0"/>
              <a:t>увольнение по соответствующим основаниям.</a:t>
            </a:r>
          </a:p>
          <a:p>
            <a:pPr>
              <a:buNone/>
            </a:pPr>
            <a:r>
              <a:rPr lang="ru-RU" dirty="0"/>
              <a:t>Федеральными законами, уставами и положениями о дисциплине для </a:t>
            </a:r>
            <a:r>
              <a:rPr lang="ru-RU" dirty="0" smtClean="0"/>
              <a:t>отдельных </a:t>
            </a:r>
            <a:r>
              <a:rPr lang="ru-RU" dirty="0"/>
              <a:t>категорий работников могут быть предусмотрены также и иные виды дисциплинарных взысканий.</a:t>
            </a:r>
          </a:p>
          <a:p>
            <a:pPr>
              <a:buNone/>
            </a:pPr>
            <a:r>
              <a:rPr lang="ru-RU" dirty="0"/>
              <a:t>Статья 419 ТК РФ содержит норму о том, что лица, виновные в нарушении трудового законодательства и иных актов, содержащих нормы трудового права, привлекаются к дисциплинарной и материальной ответственности в порядке, установленном ТК РФ и иными федеральными законами, а также </a:t>
            </a:r>
            <a:r>
              <a:rPr lang="ru-RU" dirty="0" smtClean="0"/>
              <a:t>привлекаются </a:t>
            </a:r>
            <a:r>
              <a:rPr lang="ru-RU" dirty="0"/>
              <a:t>к гражданско-правовой, административной и уголовной ответственности в порядке, установленном федеральными законами. </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00042"/>
            <a:ext cx="8229600" cy="1143008"/>
          </a:xfrm>
        </p:spPr>
        <p:txBody>
          <a:bodyPr>
            <a:normAutofit fontScale="90000"/>
          </a:bodyPr>
          <a:lstStyle/>
          <a:p>
            <a:r>
              <a:rPr lang="ru-RU" sz="3800" b="1" dirty="0">
                <a:solidFill>
                  <a:schemeClr val="accent2">
                    <a:lumMod val="75000"/>
                  </a:schemeClr>
                </a:solidFill>
                <a:effectLst>
                  <a:outerShdw blurRad="38100" dist="38100" dir="2700000" algn="tl">
                    <a:srgbClr val="000000">
                      <a:alpha val="43137"/>
                    </a:srgbClr>
                  </a:outerShdw>
                </a:effectLst>
              </a:rPr>
              <a:t>За каждый дисциплинарный проступок может быть применено только одно дисциплинарное взыскание</a:t>
            </a:r>
            <a:r>
              <a:rPr lang="ru-RU" dirty="0"/>
              <a:t/>
            </a:r>
            <a:br>
              <a:rPr lang="ru-RU" dirty="0"/>
            </a:br>
            <a:endParaRPr lang="ru-RU" dirty="0"/>
          </a:p>
        </p:txBody>
      </p:sp>
      <p:sp>
        <p:nvSpPr>
          <p:cNvPr id="3" name="Содержимое 2"/>
          <p:cNvSpPr>
            <a:spLocks noGrp="1"/>
          </p:cNvSpPr>
          <p:nvPr>
            <p:ph idx="1"/>
          </p:nvPr>
        </p:nvSpPr>
        <p:spPr>
          <a:xfrm>
            <a:off x="457200" y="1785926"/>
            <a:ext cx="8229600" cy="4340237"/>
          </a:xfrm>
        </p:spPr>
        <p:txBody>
          <a:bodyPr>
            <a:normAutofit fontScale="70000" lnSpcReduction="20000"/>
          </a:bodyPr>
          <a:lstStyle/>
          <a:p>
            <a:pPr algn="ctr">
              <a:buNone/>
            </a:pPr>
            <a:r>
              <a:rPr lang="ru-RU" sz="4400" b="1" dirty="0">
                <a:solidFill>
                  <a:schemeClr val="accent2">
                    <a:lumMod val="75000"/>
                  </a:schemeClr>
                </a:solidFill>
                <a:effectLst>
                  <a:outerShdw blurRad="38100" dist="38100" dir="2700000" algn="tl">
                    <a:srgbClr val="000000">
                      <a:alpha val="43137"/>
                    </a:srgbClr>
                  </a:outerShdw>
                </a:effectLst>
              </a:rPr>
              <a:t>Дисциплинарное взыскание применяется в пределах установленных законом сроков</a:t>
            </a:r>
          </a:p>
          <a:p>
            <a:pPr>
              <a:buNone/>
            </a:pPr>
            <a:endParaRPr lang="ru-RU" dirty="0" smtClean="0"/>
          </a:p>
          <a:p>
            <a:pPr>
              <a:buNone/>
            </a:pPr>
            <a:r>
              <a:rPr lang="ru-RU" dirty="0" smtClean="0"/>
              <a:t>По </a:t>
            </a:r>
            <a:r>
              <a:rPr lang="ru-RU" dirty="0"/>
              <a:t>общему правилу дисциплинарное взыскание применяется </a:t>
            </a:r>
            <a:r>
              <a:rPr lang="ru-RU" i="1" dirty="0"/>
              <a:t>не позднее одного месяца </a:t>
            </a:r>
            <a:r>
              <a:rPr lang="ru-RU" dirty="0"/>
              <a:t>со дня обнаружения проступка, не считая времени болезни работника, пребывания его в отпуске, а также времени, необходимого на учет мнения представительного органа работников (ч. 3 ст. 193 ТК РФ</a:t>
            </a:r>
            <a:r>
              <a:rPr lang="ru-RU" dirty="0" smtClean="0"/>
              <a:t>). В некоторых случаях  </a:t>
            </a:r>
            <a:r>
              <a:rPr lang="ru-RU" dirty="0"/>
              <a:t>дисциплинарное взыскание не может быть применено </a:t>
            </a:r>
            <a:r>
              <a:rPr lang="ru-RU" i="1" dirty="0"/>
              <a:t>позднее </a:t>
            </a:r>
            <a:r>
              <a:rPr lang="ru-RU" i="1" dirty="0" smtClean="0"/>
              <a:t>шести месяцев </a:t>
            </a:r>
            <a:r>
              <a:rPr lang="ru-RU" dirty="0"/>
              <a:t>со дня совершения </a:t>
            </a:r>
            <a:r>
              <a:rPr lang="ru-RU" dirty="0" smtClean="0"/>
              <a:t>проступка, а </a:t>
            </a:r>
            <a:r>
              <a:rPr lang="ru-RU" dirty="0"/>
              <a:t>по результатам ревизии, </a:t>
            </a:r>
            <a:r>
              <a:rPr lang="ru-RU" dirty="0" smtClean="0"/>
              <a:t>проверки  финансово-хозяйственной </a:t>
            </a:r>
            <a:r>
              <a:rPr lang="ru-RU" dirty="0"/>
              <a:t>деятельности или аудиторской проверки - </a:t>
            </a:r>
            <a:r>
              <a:rPr lang="ru-RU" i="1" dirty="0" smtClean="0"/>
              <a:t>позднее </a:t>
            </a:r>
            <a:r>
              <a:rPr lang="ru-RU" i="1" dirty="0"/>
              <a:t>двух лет </a:t>
            </a:r>
            <a:r>
              <a:rPr lang="ru-RU" dirty="0"/>
              <a:t>со дня его совершения</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57166"/>
            <a:ext cx="8229600" cy="857256"/>
          </a:xfrm>
        </p:spPr>
        <p:txBody>
          <a:bodyPr>
            <a:normAutofit fontScale="90000"/>
          </a:bodyPr>
          <a:lstStyle/>
          <a:p>
            <a:r>
              <a:rPr lang="ru-RU" sz="2200" b="1" dirty="0" smtClean="0">
                <a:solidFill>
                  <a:schemeClr val="accent2">
                    <a:lumMod val="75000"/>
                  </a:schemeClr>
                </a:solidFill>
                <a:effectLst>
                  <a:outerShdw blurRad="38100" dist="38100" dir="2700000" algn="tl">
                    <a:srgbClr val="000000">
                      <a:alpha val="43137"/>
                    </a:srgbClr>
                  </a:outerShdw>
                </a:effectLst>
              </a:rPr>
              <a:t>При применении дисциплинарного взыскания должны учитываться тяжесть совершенного проступка и обстоятельства, при которых он был совершен</a:t>
            </a:r>
            <a:r>
              <a:rPr lang="ru-RU" dirty="0"/>
              <a:t/>
            </a:r>
            <a:br>
              <a:rPr lang="ru-RU" dirty="0"/>
            </a:br>
            <a:endParaRPr lang="ru-RU" dirty="0"/>
          </a:p>
        </p:txBody>
      </p:sp>
      <p:sp>
        <p:nvSpPr>
          <p:cNvPr id="3" name="Содержимое 2"/>
          <p:cNvSpPr>
            <a:spLocks noGrp="1"/>
          </p:cNvSpPr>
          <p:nvPr>
            <p:ph idx="1"/>
          </p:nvPr>
        </p:nvSpPr>
        <p:spPr>
          <a:xfrm>
            <a:off x="457200" y="1142984"/>
            <a:ext cx="8229600" cy="5429288"/>
          </a:xfrm>
        </p:spPr>
        <p:txBody>
          <a:bodyPr>
            <a:normAutofit fontScale="55000" lnSpcReduction="20000"/>
          </a:bodyPr>
          <a:lstStyle/>
          <a:p>
            <a:pPr>
              <a:buNone/>
            </a:pPr>
            <a:r>
              <a:rPr lang="ru-RU" dirty="0" smtClean="0"/>
              <a:t>Работодателю </a:t>
            </a:r>
            <a:r>
              <a:rPr lang="ru-RU" dirty="0"/>
              <a:t>необходимо представить доказательства, свидетельствующие не только о том, что работник совершил дисциплинарный проступок, но и о том, что при наложении взыскания учитывались тяжесть этого проступка, обстоятельства, при которых он был совершен, предшествующее поведение работника, его отношение к труду</a:t>
            </a:r>
            <a:r>
              <a:rPr lang="ru-RU" dirty="0" smtClean="0"/>
              <a:t>.</a:t>
            </a:r>
          </a:p>
          <a:p>
            <a:pPr>
              <a:buNone/>
            </a:pPr>
            <a:endParaRPr lang="ru-RU" dirty="0" smtClean="0"/>
          </a:p>
          <a:p>
            <a:pPr algn="ctr">
              <a:buNone/>
            </a:pPr>
            <a:r>
              <a:rPr lang="ru-RU" sz="3600" b="1" dirty="0">
                <a:solidFill>
                  <a:schemeClr val="accent2">
                    <a:lumMod val="75000"/>
                  </a:schemeClr>
                </a:solidFill>
                <a:effectLst>
                  <a:outerShdw blurRad="38100" dist="38100" dir="2700000" algn="tl">
                    <a:srgbClr val="000000">
                      <a:alpha val="43137"/>
                    </a:srgbClr>
                  </a:outerShdw>
                </a:effectLst>
              </a:rPr>
              <a:t>Факт совершения дисциплинарного проступка должен быть надлежащим образом </a:t>
            </a:r>
            <a:r>
              <a:rPr lang="ru-RU" sz="3600" b="1" dirty="0" smtClean="0">
                <a:solidFill>
                  <a:schemeClr val="accent2">
                    <a:lumMod val="75000"/>
                  </a:schemeClr>
                </a:solidFill>
                <a:effectLst>
                  <a:outerShdw blurRad="38100" dist="38100" dir="2700000" algn="tl">
                    <a:srgbClr val="000000">
                      <a:alpha val="43137"/>
                    </a:srgbClr>
                  </a:outerShdw>
                </a:effectLst>
              </a:rPr>
              <a:t>зафиксирован</a:t>
            </a:r>
          </a:p>
          <a:p>
            <a:pPr algn="ctr">
              <a:buNone/>
            </a:pPr>
            <a:endParaRPr lang="ru-RU" sz="3600" b="1" dirty="0" smtClean="0">
              <a:solidFill>
                <a:schemeClr val="accent2">
                  <a:lumMod val="75000"/>
                </a:schemeClr>
              </a:solidFill>
              <a:effectLst>
                <a:outerShdw blurRad="38100" dist="38100" dir="2700000" algn="tl">
                  <a:srgbClr val="000000">
                    <a:alpha val="43137"/>
                  </a:srgbClr>
                </a:outerShdw>
              </a:effectLst>
            </a:endParaRPr>
          </a:p>
          <a:p>
            <a:pPr>
              <a:buNone/>
            </a:pPr>
            <a:r>
              <a:rPr lang="ru-RU" sz="3600" dirty="0"/>
              <a:t>Факт совершения работником дисциплинарного проступка может быть зафиксирован различными документами: </a:t>
            </a:r>
            <a:r>
              <a:rPr lang="ru-RU" sz="3600" i="1" dirty="0"/>
              <a:t>актами, справками, докладными записками, протоколами уполномоченных органов и должностных лиц, решениями суда </a:t>
            </a:r>
            <a:r>
              <a:rPr lang="ru-RU" sz="3600" dirty="0"/>
              <a:t>и др.</a:t>
            </a:r>
          </a:p>
          <a:p>
            <a:pPr>
              <a:buNone/>
            </a:pPr>
            <a:r>
              <a:rPr lang="ru-RU" sz="3600" dirty="0"/>
              <a:t>Кроме того, ст. 195 ТК РФ обязывает работодателя рассмотреть </a:t>
            </a:r>
            <a:r>
              <a:rPr lang="ru-RU" sz="3600" i="1" dirty="0"/>
              <a:t>заявление </a:t>
            </a:r>
            <a:r>
              <a:rPr lang="ru-RU" sz="3600" dirty="0"/>
              <a:t>представительного органа работников о нарушении руководителем </a:t>
            </a:r>
            <a:r>
              <a:rPr lang="ru-RU" sz="3600" dirty="0" smtClean="0"/>
              <a:t>организации</a:t>
            </a:r>
            <a:r>
              <a:rPr lang="ru-RU" sz="3600" dirty="0"/>
              <a:t>, его заместителями, руководителями структурных подразделений законов и иных нормативных актов, содержащих нормы трудового права, условий коллективного договора, соглашения.</a:t>
            </a:r>
          </a:p>
          <a:p>
            <a:pPr algn="ctr">
              <a:buNone/>
            </a:pPr>
            <a:endParaRPr lang="ru-RU" sz="3500" b="1" dirty="0">
              <a:solidFill>
                <a:schemeClr val="accent2">
                  <a:lumMod val="75000"/>
                </a:schemeClr>
              </a:solidFill>
              <a:effectLst>
                <a:outerShdw blurRad="38100" dist="38100" dir="2700000" algn="tl">
                  <a:srgbClr val="000000">
                    <a:alpha val="43137"/>
                  </a:srgbClr>
                </a:outerShdw>
              </a:effectLst>
            </a:endParaRPr>
          </a:p>
          <a:p>
            <a:endParaRPr lang="ru-RU" dirty="0" smtClean="0"/>
          </a:p>
          <a:p>
            <a:pPr>
              <a:buNone/>
            </a:pPr>
            <a:endParaRPr 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51</TotalTime>
  <Words>2661</Words>
  <Application>Microsoft Office PowerPoint</Application>
  <PresentationFormat>Экран (4:3)</PresentationFormat>
  <Paragraphs>113</Paragraphs>
  <Slides>20</Slides>
  <Notes>0</Notes>
  <HiddenSlides>0</HiddenSlides>
  <MMClips>0</MMClips>
  <ScaleCrop>false</ScaleCrop>
  <HeadingPairs>
    <vt:vector size="6" baseType="variant">
      <vt:variant>
        <vt:lpstr>Тема</vt:lpstr>
      </vt:variant>
      <vt:variant>
        <vt:i4>1</vt:i4>
      </vt:variant>
      <vt:variant>
        <vt:lpstr>Внедренные серверы OLE</vt:lpstr>
      </vt:variant>
      <vt:variant>
        <vt:i4>2</vt:i4>
      </vt:variant>
      <vt:variant>
        <vt:lpstr>Заголовки слайдов</vt:lpstr>
      </vt:variant>
      <vt:variant>
        <vt:i4>20</vt:i4>
      </vt:variant>
    </vt:vector>
  </HeadingPairs>
  <TitlesOfParts>
    <vt:vector size="23" baseType="lpstr">
      <vt:lpstr>Тема Office</vt:lpstr>
      <vt:lpstr>Документ</vt:lpstr>
      <vt:lpstr>Document</vt:lpstr>
      <vt:lpstr>Дисциплина труда</vt:lpstr>
      <vt:lpstr>Поощрение за труд</vt:lpstr>
      <vt:lpstr>Слайд 3</vt:lpstr>
      <vt:lpstr>Фиксируем основания для поощрения работника за труд</vt:lpstr>
      <vt:lpstr>Оформляем приказ (распоряжение) о поощрении работника </vt:lpstr>
      <vt:lpstr>Вносим сведения о поощрении в трудовую книжку работника </vt:lpstr>
      <vt:lpstr>Дисциплинарные взыскания</vt:lpstr>
      <vt:lpstr>За каждый дисциплинарный проступок может быть применено только одно дисциплинарное взыскание </vt:lpstr>
      <vt:lpstr>При применении дисциплинарного взыскания должны учитываться тяжесть совершенного проступка и обстоятельства, при которых он был совершен </vt:lpstr>
      <vt:lpstr>До применения дисциплинарного взыскания работодатель должен затребовать от работника письменное объяснение </vt:lpstr>
      <vt:lpstr>Слайд 11</vt:lpstr>
      <vt:lpstr>Прекращение трудового договора в связи с неоднократным неисполнением работником без уважительных причин трудовых обязанностей, если он имеет дисциплинарное взыскание   (п. 5 ч. 1 ст. 81 ТК РФ) </vt:lpstr>
      <vt:lpstr>Слайд 13</vt:lpstr>
      <vt:lpstr>Прекращение трудового договора в связи с однократным грубым нарушением работником трудовых обязанностей   (п. 6 ч. 1 ст. 81 ТК РФ) </vt:lpstr>
      <vt:lpstr>Слайд 15</vt:lpstr>
      <vt:lpstr>Прекращение трудового договора в связи с совершением виновных действий работником, непосредственно обслуживающим денежные или товарные ценности, если эти действия дают основание для утраты доверия к нему со стороны работодателя   (п. 7 ч. 1 ст. 81 ТК РФ)</vt:lpstr>
      <vt:lpstr>Прекращение трудового договора в связи с совершением работником, выполняющим воспитательные функции, аморального проступка, несовместимого с продолжением данной работы  (п. 8 ч. 1 ст. 81 ТК РФ) </vt:lpstr>
      <vt:lpstr>Прекращение трудового договора в связи с принятием необоснованного решения руководителем организации (филиала, представительства), его заместителями и главным бухгалтером, повлекшего за собой нарушение сохранности имущества, неправомерное его использование или иной ущерб имуществу организации (п. 9 ч. 1 ст. 81 ТК РФ) </vt:lpstr>
      <vt:lpstr>Прекращение трудового договора в связи с однократным грубым нарушением руководителем организации (филиала, представительства), его заместителями своих трудовых обязанностей (п. 10 ч. 1 ст. 81 ТК РФ) </vt:lpstr>
      <vt:lpstr>Прекращение трудового договора в связи с повторным в течение одного года грубым нарушением устава образовательного учреждения  (п. 1 ст.ЗЗ6 ТК РФ) </vt:lpstr>
    </vt:vector>
  </TitlesOfParts>
  <Company>wotk</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Дисциплина труда</dc:title>
  <dc:creator>Елена Ю. Выдрина</dc:creator>
  <cp:lastModifiedBy>EVidrina</cp:lastModifiedBy>
  <cp:revision>16</cp:revision>
  <dcterms:created xsi:type="dcterms:W3CDTF">2013-12-09T13:16:34Z</dcterms:created>
  <dcterms:modified xsi:type="dcterms:W3CDTF">2018-06-07T12:27:03Z</dcterms:modified>
  <cp:contentStatus>Окончательное</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arkAsFinal">
    <vt:bool>true</vt:bool>
  </property>
</Properties>
</file>